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Lst>
  <p:sldSz cx="18288000" cy="10287000"/>
  <p:notesSz cx="6858000" cy="9144000"/>
  <p:embeddedFontLst>
    <p:embeddedFont>
      <p:font typeface="Raleway" pitchFamily="2" charset="0"/>
      <p:regular r:id="rId17"/>
    </p:embeddedFont>
    <p:embeddedFont>
      <p:font typeface="Raleway Bold" charset="0"/>
      <p:regular r:id="rId18"/>
    </p:embeddedFont>
    <p:embeddedFont>
      <p:font typeface="TT Commons Pro Expanded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3.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2.png"/><Relationship Id="rId2" Type="http://schemas.openxmlformats.org/officeDocument/2006/relationships/image" Target="../media/image9.jpeg"/><Relationship Id="rId16" Type="http://schemas.openxmlformats.org/officeDocument/2006/relationships/image" Target="../media/image5.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4.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7" r="-29021" b="-56123"/>
            </a:stretch>
          </a:blipFill>
        </p:spPr>
        <p:txBody>
          <a:bodyPr/>
          <a:lstStyle/>
          <a:p>
            <a:endParaRPr lang="en-IN"/>
          </a:p>
        </p:txBody>
      </p:sp>
      <p:sp>
        <p:nvSpPr>
          <p:cNvPr id="3" name="TextBox 3"/>
          <p:cNvSpPr txBox="1"/>
          <p:nvPr/>
        </p:nvSpPr>
        <p:spPr>
          <a:xfrm>
            <a:off x="6068555" y="8153584"/>
            <a:ext cx="6150889" cy="562610"/>
          </a:xfrm>
          <a:prstGeom prst="rect">
            <a:avLst/>
          </a:prstGeom>
        </p:spPr>
        <p:txBody>
          <a:bodyPr lIns="0" tIns="0" rIns="0" bIns="0" rtlCol="0" anchor="t">
            <a:spAutoFit/>
          </a:bodyPr>
          <a:lstStyle/>
          <a:p>
            <a:pPr algn="ctr">
              <a:lnSpc>
                <a:spcPts val="4270"/>
              </a:lnSpc>
            </a:pPr>
            <a:r>
              <a:rPr lang="en-US" sz="3500" b="1">
                <a:solidFill>
                  <a:srgbClr val="FFFFFF"/>
                </a:solidFill>
                <a:latin typeface="Raleway Bold"/>
                <a:ea typeface="Raleway Bold"/>
                <a:cs typeface="Raleway Bold"/>
                <a:sym typeface="Raleway Bold"/>
              </a:rPr>
              <a:t>SRM University - AP</a:t>
            </a:r>
          </a:p>
        </p:txBody>
      </p:sp>
      <p:grpSp>
        <p:nvGrpSpPr>
          <p:cNvPr id="4" name="Group 4"/>
          <p:cNvGrpSpPr/>
          <p:nvPr/>
        </p:nvGrpSpPr>
        <p:grpSpPr>
          <a:xfrm>
            <a:off x="6219001" y="6132382"/>
            <a:ext cx="6000443" cy="807276"/>
            <a:chOff x="0" y="0"/>
            <a:chExt cx="8000591" cy="1076367"/>
          </a:xfrm>
        </p:grpSpPr>
        <p:sp>
          <p:nvSpPr>
            <p:cNvPr id="5" name="Freeform 5"/>
            <p:cNvSpPr/>
            <p:nvPr/>
          </p:nvSpPr>
          <p:spPr>
            <a:xfrm>
              <a:off x="0" y="0"/>
              <a:ext cx="8000619" cy="1076367"/>
            </a:xfrm>
            <a:custGeom>
              <a:avLst/>
              <a:gdLst/>
              <a:ahLst/>
              <a:cxnLst/>
              <a:rect l="l" t="t" r="r" b="b"/>
              <a:pathLst>
                <a:path w="8000619" h="1076367">
                  <a:moveTo>
                    <a:pt x="488950" y="0"/>
                  </a:moveTo>
                  <a:lnTo>
                    <a:pt x="7511669" y="0"/>
                  </a:lnTo>
                  <a:cubicBezTo>
                    <a:pt x="7781671" y="0"/>
                    <a:pt x="8000619" y="240994"/>
                    <a:pt x="8000619" y="538184"/>
                  </a:cubicBezTo>
                  <a:cubicBezTo>
                    <a:pt x="8000619" y="835373"/>
                    <a:pt x="7781671" y="1076367"/>
                    <a:pt x="7511669" y="1076367"/>
                  </a:cubicBezTo>
                  <a:lnTo>
                    <a:pt x="488950" y="1076367"/>
                  </a:lnTo>
                  <a:cubicBezTo>
                    <a:pt x="218948" y="1076367"/>
                    <a:pt x="0" y="835373"/>
                    <a:pt x="0" y="538184"/>
                  </a:cubicBezTo>
                  <a:cubicBezTo>
                    <a:pt x="0" y="240994"/>
                    <a:pt x="218948" y="0"/>
                    <a:pt x="488950" y="0"/>
                  </a:cubicBezTo>
                  <a:close/>
                </a:path>
              </a:pathLst>
            </a:custGeom>
            <a:solidFill>
              <a:srgbClr val="FFFFFF"/>
            </a:solidFill>
          </p:spPr>
          <p:txBody>
            <a:bodyPr/>
            <a:lstStyle/>
            <a:p>
              <a:endParaRPr lang="en-IN"/>
            </a:p>
          </p:txBody>
        </p:sp>
      </p:grpSp>
      <p:sp>
        <p:nvSpPr>
          <p:cNvPr id="6" name="TextBox 6"/>
          <p:cNvSpPr txBox="1"/>
          <p:nvPr/>
        </p:nvSpPr>
        <p:spPr>
          <a:xfrm>
            <a:off x="6928897" y="6296688"/>
            <a:ext cx="4580650" cy="440538"/>
          </a:xfrm>
          <a:prstGeom prst="rect">
            <a:avLst/>
          </a:prstGeom>
        </p:spPr>
        <p:txBody>
          <a:bodyPr lIns="0" tIns="0" rIns="0" bIns="0" rtlCol="0" anchor="t">
            <a:spAutoFit/>
          </a:bodyPr>
          <a:lstStyle/>
          <a:p>
            <a:pPr algn="ctr">
              <a:lnSpc>
                <a:spcPts val="3415"/>
              </a:lnSpc>
            </a:pPr>
            <a:r>
              <a:rPr lang="en-US" sz="2799" b="1">
                <a:solidFill>
                  <a:srgbClr val="021112"/>
                </a:solidFill>
                <a:latin typeface="Raleway Bold"/>
                <a:ea typeface="Raleway Bold"/>
                <a:cs typeface="Raleway Bold"/>
                <a:sym typeface="Raleway Bold"/>
              </a:rPr>
              <a:t>Machine Learning Project</a:t>
            </a:r>
          </a:p>
        </p:txBody>
      </p:sp>
      <p:sp>
        <p:nvSpPr>
          <p:cNvPr id="7" name="Freeform 7"/>
          <p:cNvSpPr/>
          <p:nvPr/>
        </p:nvSpPr>
        <p:spPr>
          <a:xfrm flipV="1">
            <a:off x="-1143000" y="8094829"/>
            <a:ext cx="7315200" cy="718220"/>
          </a:xfrm>
          <a:custGeom>
            <a:avLst/>
            <a:gdLst/>
            <a:ahLst/>
            <a:cxnLst/>
            <a:rect l="l" t="t" r="r" b="b"/>
            <a:pathLst>
              <a:path w="7315200" h="718220">
                <a:moveTo>
                  <a:pt x="0" y="718220"/>
                </a:moveTo>
                <a:lnTo>
                  <a:pt x="7315200" y="718220"/>
                </a:lnTo>
                <a:lnTo>
                  <a:pt x="7315200" y="0"/>
                </a:lnTo>
                <a:lnTo>
                  <a:pt x="0" y="0"/>
                </a:lnTo>
                <a:lnTo>
                  <a:pt x="0" y="718220"/>
                </a:lnTo>
                <a:close/>
              </a:path>
            </a:pathLst>
          </a:custGeom>
          <a:blipFill>
            <a:blip r:embed="rId3">
              <a:extLst>
                <a:ext uri="{96DAC541-7B7A-43D3-8B79-37D633B846F1}">
                  <asvg:svgBlip xmlns:asvg="http://schemas.microsoft.com/office/drawing/2016/SVG/main" r:embed="rId4"/>
                </a:ext>
              </a:extLst>
            </a:blip>
            <a:stretch>
              <a:fillRect b="-4769"/>
            </a:stretch>
          </a:blipFill>
        </p:spPr>
        <p:txBody>
          <a:bodyPr/>
          <a:lstStyle/>
          <a:p>
            <a:endParaRPr lang="en-IN"/>
          </a:p>
        </p:txBody>
      </p:sp>
      <p:sp>
        <p:nvSpPr>
          <p:cNvPr id="8" name="Freeform 8"/>
          <p:cNvSpPr/>
          <p:nvPr/>
        </p:nvSpPr>
        <p:spPr>
          <a:xfrm>
            <a:off x="12115800" y="8094829"/>
            <a:ext cx="7315200" cy="718220"/>
          </a:xfrm>
          <a:custGeom>
            <a:avLst/>
            <a:gdLst/>
            <a:ahLst/>
            <a:cxnLst/>
            <a:rect l="l" t="t" r="r" b="b"/>
            <a:pathLst>
              <a:path w="7315200" h="718220">
                <a:moveTo>
                  <a:pt x="0" y="0"/>
                </a:moveTo>
                <a:lnTo>
                  <a:pt x="7315200" y="0"/>
                </a:lnTo>
                <a:lnTo>
                  <a:pt x="7315200" y="718220"/>
                </a:lnTo>
                <a:lnTo>
                  <a:pt x="0" y="718220"/>
                </a:lnTo>
                <a:lnTo>
                  <a:pt x="0" y="0"/>
                </a:lnTo>
                <a:close/>
              </a:path>
            </a:pathLst>
          </a:custGeom>
          <a:blipFill>
            <a:blip r:embed="rId3">
              <a:extLst>
                <a:ext uri="{96DAC541-7B7A-43D3-8B79-37D633B846F1}">
                  <asvg:svgBlip xmlns:asvg="http://schemas.microsoft.com/office/drawing/2016/SVG/main" r:embed="rId4"/>
                </a:ext>
              </a:extLst>
            </a:blip>
            <a:stretch>
              <a:fillRect b="-4769"/>
            </a:stretch>
          </a:blipFill>
        </p:spPr>
        <p:txBody>
          <a:bodyPr/>
          <a:lstStyle/>
          <a:p>
            <a:endParaRPr lang="en-IN"/>
          </a:p>
        </p:txBody>
      </p:sp>
      <p:sp>
        <p:nvSpPr>
          <p:cNvPr id="9" name="Freeform 9"/>
          <p:cNvSpPr/>
          <p:nvPr/>
        </p:nvSpPr>
        <p:spPr>
          <a:xfrm>
            <a:off x="1028700" y="1028700"/>
            <a:ext cx="1219200" cy="609600"/>
          </a:xfrm>
          <a:custGeom>
            <a:avLst/>
            <a:gdLst/>
            <a:ahLst/>
            <a:cxnLst/>
            <a:rect l="l" t="t" r="r" b="b"/>
            <a:pathLst>
              <a:path w="1219200" h="609600">
                <a:moveTo>
                  <a:pt x="0" y="0"/>
                </a:moveTo>
                <a:lnTo>
                  <a:pt x="1219200" y="0"/>
                </a:lnTo>
                <a:lnTo>
                  <a:pt x="1219200" y="609600"/>
                </a:lnTo>
                <a:lnTo>
                  <a:pt x="0" y="60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0" name="TextBox 10"/>
          <p:cNvSpPr txBox="1"/>
          <p:nvPr/>
        </p:nvSpPr>
        <p:spPr>
          <a:xfrm>
            <a:off x="1752600" y="3464620"/>
            <a:ext cx="14782800" cy="2520950"/>
          </a:xfrm>
          <a:prstGeom prst="rect">
            <a:avLst/>
          </a:prstGeom>
        </p:spPr>
        <p:txBody>
          <a:bodyPr lIns="0" tIns="0" rIns="0" bIns="0" rtlCol="0" anchor="t">
            <a:spAutoFit/>
          </a:bodyPr>
          <a:lstStyle/>
          <a:p>
            <a:pPr algn="ctr">
              <a:lnSpc>
                <a:spcPts val="10299"/>
              </a:lnSpc>
            </a:pPr>
            <a:r>
              <a:rPr lang="en-US" sz="9999" b="1">
                <a:solidFill>
                  <a:srgbClr val="FFFFFF"/>
                </a:solidFill>
                <a:latin typeface="Raleway Bold"/>
                <a:ea typeface="Raleway Bold"/>
                <a:cs typeface="Raleway Bold"/>
                <a:sym typeface="Raleway Bold"/>
              </a:rPr>
              <a:t>MULTIMODAL CHATBOT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7" r="-21" b="-68517"/>
            </a:stretch>
          </a:blipFill>
        </p:spPr>
        <p:txBody>
          <a:bodyPr/>
          <a:lstStyle/>
          <a:p>
            <a:endParaRPr lang="en-IN"/>
          </a:p>
        </p:txBody>
      </p:sp>
      <p:sp>
        <p:nvSpPr>
          <p:cNvPr id="3" name="TextBox 3"/>
          <p:cNvSpPr txBox="1"/>
          <p:nvPr/>
        </p:nvSpPr>
        <p:spPr>
          <a:xfrm>
            <a:off x="1028700" y="1238250"/>
            <a:ext cx="15949393" cy="1009696"/>
          </a:xfrm>
          <a:prstGeom prst="rect">
            <a:avLst/>
          </a:prstGeom>
        </p:spPr>
        <p:txBody>
          <a:bodyPr lIns="0" tIns="0" rIns="0" bIns="0" rtlCol="0" anchor="t">
            <a:spAutoFit/>
          </a:bodyPr>
          <a:lstStyle/>
          <a:p>
            <a:pPr algn="l">
              <a:lnSpc>
                <a:spcPts val="8402"/>
              </a:lnSpc>
            </a:pPr>
            <a:r>
              <a:rPr lang="en-US" sz="8002" b="1">
                <a:solidFill>
                  <a:srgbClr val="FFFFFF"/>
                </a:solidFill>
                <a:latin typeface="Raleway Bold"/>
                <a:ea typeface="Raleway Bold"/>
                <a:cs typeface="Raleway Bold"/>
                <a:sym typeface="Raleway Bold"/>
              </a:rPr>
              <a:t>CONVOLUTIONAL LAYER</a:t>
            </a:r>
          </a:p>
        </p:txBody>
      </p:sp>
      <p:sp>
        <p:nvSpPr>
          <p:cNvPr id="4" name="TextBox 4"/>
          <p:cNvSpPr txBox="1"/>
          <p:nvPr/>
        </p:nvSpPr>
        <p:spPr>
          <a:xfrm>
            <a:off x="888097" y="3194211"/>
            <a:ext cx="8115300" cy="6236970"/>
          </a:xfrm>
          <a:prstGeom prst="rect">
            <a:avLst/>
          </a:prstGeom>
        </p:spPr>
        <p:txBody>
          <a:bodyPr lIns="0" tIns="0" rIns="0" bIns="0" rtlCol="0" anchor="t">
            <a:spAutoFit/>
          </a:bodyPr>
          <a:lstStyle/>
          <a:p>
            <a:pPr algn="just">
              <a:lnSpc>
                <a:spcPts val="3779"/>
              </a:lnSpc>
            </a:pPr>
            <a:r>
              <a:rPr lang="en-US" sz="2699" spc="143">
                <a:solidFill>
                  <a:srgbClr val="FFFFFF"/>
                </a:solidFill>
                <a:latin typeface="Raleway"/>
                <a:ea typeface="Raleway"/>
                <a:cs typeface="Raleway"/>
                <a:sym typeface="Raleway"/>
              </a:rPr>
              <a:t>● Most of the calculations are done in this layer and it also serves as a basic part of CNN</a:t>
            </a:r>
          </a:p>
          <a:p>
            <a:pPr algn="just">
              <a:lnSpc>
                <a:spcPts val="3779"/>
              </a:lnSpc>
            </a:pPr>
            <a:r>
              <a:rPr lang="en-US" sz="2699" spc="143">
                <a:solidFill>
                  <a:srgbClr val="FFFFFF"/>
                </a:solidFill>
                <a:latin typeface="Raleway"/>
                <a:ea typeface="Raleway"/>
                <a:cs typeface="Raleway"/>
                <a:sym typeface="Raleway"/>
              </a:rPr>
              <a:t>● Applies a convolutional kernel to an input volume, producing an output volume.</a:t>
            </a:r>
          </a:p>
          <a:p>
            <a:pPr algn="just">
              <a:lnSpc>
                <a:spcPts val="3779"/>
              </a:lnSpc>
            </a:pPr>
            <a:r>
              <a:rPr lang="en-US" sz="2699" spc="143">
                <a:solidFill>
                  <a:srgbClr val="FFFFFF"/>
                </a:solidFill>
                <a:latin typeface="Raleway"/>
                <a:ea typeface="Raleway"/>
                <a:cs typeface="Raleway"/>
                <a:sym typeface="Raleway"/>
              </a:rPr>
              <a:t>●  Can be used to implement edge detection, motion detection, and other types of image processing.</a:t>
            </a:r>
          </a:p>
          <a:p>
            <a:pPr algn="just">
              <a:lnSpc>
                <a:spcPts val="3779"/>
              </a:lnSpc>
            </a:pPr>
            <a:r>
              <a:rPr lang="en-US" sz="2699" spc="143">
                <a:solidFill>
                  <a:srgbClr val="FFFFFF"/>
                </a:solidFill>
                <a:latin typeface="Raleway"/>
                <a:ea typeface="Raleway"/>
                <a:cs typeface="Raleway"/>
                <a:sym typeface="Raleway"/>
              </a:rPr>
              <a:t>● The convolutional kernel is typically a small matrix of weights that is applied to the input volume element-wise. The output of a convolutional layer is typically a feature map, which is a three-dimensional array of values.</a:t>
            </a:r>
          </a:p>
          <a:p>
            <a:pPr algn="just">
              <a:lnSpc>
                <a:spcPts val="3779"/>
              </a:lnSpc>
            </a:pPr>
            <a:endParaRPr lang="en-US" sz="2699" spc="143">
              <a:solidFill>
                <a:srgbClr val="FFFFFF"/>
              </a:solidFill>
              <a:latin typeface="Raleway"/>
              <a:ea typeface="Raleway"/>
              <a:cs typeface="Raleway"/>
              <a:sym typeface="Raleway"/>
            </a:endParaRPr>
          </a:p>
        </p:txBody>
      </p:sp>
      <p:sp>
        <p:nvSpPr>
          <p:cNvPr id="5" name="Freeform 5"/>
          <p:cNvSpPr/>
          <p:nvPr/>
        </p:nvSpPr>
        <p:spPr>
          <a:xfrm>
            <a:off x="9144000" y="3501147"/>
            <a:ext cx="9144000" cy="4215983"/>
          </a:xfrm>
          <a:custGeom>
            <a:avLst/>
            <a:gdLst/>
            <a:ahLst/>
            <a:cxnLst/>
            <a:rect l="l" t="t" r="r" b="b"/>
            <a:pathLst>
              <a:path w="9144000" h="4215983">
                <a:moveTo>
                  <a:pt x="0" y="0"/>
                </a:moveTo>
                <a:lnTo>
                  <a:pt x="9144000" y="0"/>
                </a:lnTo>
                <a:lnTo>
                  <a:pt x="9144000" y="4215983"/>
                </a:lnTo>
                <a:lnTo>
                  <a:pt x="0" y="4215983"/>
                </a:lnTo>
                <a:lnTo>
                  <a:pt x="0" y="0"/>
                </a:lnTo>
                <a:close/>
              </a:path>
            </a:pathLst>
          </a:custGeom>
          <a:blipFill>
            <a:blip r:embed="rId3"/>
            <a:stretch>
              <a:fillRect t="-2366" r="-15" b="-2366"/>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7" r="-21" b="-68517"/>
            </a:stretch>
          </a:blipFill>
        </p:spPr>
        <p:txBody>
          <a:bodyPr/>
          <a:lstStyle/>
          <a:p>
            <a:endParaRPr lang="en-IN"/>
          </a:p>
        </p:txBody>
      </p:sp>
      <p:sp>
        <p:nvSpPr>
          <p:cNvPr id="3" name="Freeform 3"/>
          <p:cNvSpPr/>
          <p:nvPr/>
        </p:nvSpPr>
        <p:spPr>
          <a:xfrm>
            <a:off x="10020919" y="1947708"/>
            <a:ext cx="7847466" cy="6722663"/>
          </a:xfrm>
          <a:custGeom>
            <a:avLst/>
            <a:gdLst/>
            <a:ahLst/>
            <a:cxnLst/>
            <a:rect l="l" t="t" r="r" b="b"/>
            <a:pathLst>
              <a:path w="7847466" h="6722663">
                <a:moveTo>
                  <a:pt x="0" y="0"/>
                </a:moveTo>
                <a:lnTo>
                  <a:pt x="7847466" y="0"/>
                </a:lnTo>
                <a:lnTo>
                  <a:pt x="7847466" y="6722663"/>
                </a:lnTo>
                <a:lnTo>
                  <a:pt x="0" y="6722663"/>
                </a:lnTo>
                <a:lnTo>
                  <a:pt x="0" y="0"/>
                </a:lnTo>
                <a:close/>
              </a:path>
            </a:pathLst>
          </a:custGeom>
          <a:blipFill>
            <a:blip r:embed="rId3"/>
            <a:stretch>
              <a:fillRect b="-72"/>
            </a:stretch>
          </a:blipFill>
        </p:spPr>
        <p:txBody>
          <a:bodyPr/>
          <a:lstStyle/>
          <a:p>
            <a:endParaRPr lang="en-IN"/>
          </a:p>
        </p:txBody>
      </p:sp>
      <p:sp>
        <p:nvSpPr>
          <p:cNvPr id="4" name="TextBox 4"/>
          <p:cNvSpPr txBox="1"/>
          <p:nvPr/>
        </p:nvSpPr>
        <p:spPr>
          <a:xfrm>
            <a:off x="1028700" y="1238250"/>
            <a:ext cx="15949393" cy="1009696"/>
          </a:xfrm>
          <a:prstGeom prst="rect">
            <a:avLst/>
          </a:prstGeom>
        </p:spPr>
        <p:txBody>
          <a:bodyPr lIns="0" tIns="0" rIns="0" bIns="0" rtlCol="0" anchor="t">
            <a:spAutoFit/>
          </a:bodyPr>
          <a:lstStyle/>
          <a:p>
            <a:pPr algn="l">
              <a:lnSpc>
                <a:spcPts val="8402"/>
              </a:lnSpc>
            </a:pPr>
            <a:r>
              <a:rPr lang="en-US" sz="8002" b="1">
                <a:solidFill>
                  <a:srgbClr val="FFFFFF"/>
                </a:solidFill>
                <a:latin typeface="Raleway Bold"/>
                <a:ea typeface="Raleway Bold"/>
                <a:cs typeface="Raleway Bold"/>
                <a:sym typeface="Raleway Bold"/>
              </a:rPr>
              <a:t>RELU LAYER</a:t>
            </a:r>
          </a:p>
        </p:txBody>
      </p:sp>
      <p:sp>
        <p:nvSpPr>
          <p:cNvPr id="5" name="TextBox 5"/>
          <p:cNvSpPr txBox="1"/>
          <p:nvPr/>
        </p:nvSpPr>
        <p:spPr>
          <a:xfrm>
            <a:off x="897622" y="3800280"/>
            <a:ext cx="8115300" cy="2903220"/>
          </a:xfrm>
          <a:prstGeom prst="rect">
            <a:avLst/>
          </a:prstGeom>
        </p:spPr>
        <p:txBody>
          <a:bodyPr lIns="0" tIns="0" rIns="0" bIns="0" rtlCol="0" anchor="t">
            <a:spAutoFit/>
          </a:bodyPr>
          <a:lstStyle/>
          <a:p>
            <a:pPr algn="just">
              <a:lnSpc>
                <a:spcPts val="3779"/>
              </a:lnSpc>
            </a:pPr>
            <a:r>
              <a:rPr lang="en-US" sz="2699" spc="143">
                <a:solidFill>
                  <a:srgbClr val="FFFFFF"/>
                </a:solidFill>
                <a:latin typeface="Raleway"/>
                <a:ea typeface="Raleway"/>
                <a:cs typeface="Raleway"/>
                <a:sym typeface="Raleway"/>
              </a:rPr>
              <a:t>●The ReLU layer is a commonly used activation function for deep learning models, introducing nonlinearity into a neural network with an element-wise activation function that takes a single number as an input and produces another number as an output.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7" r="-21" b="-68517"/>
            </a:stretch>
          </a:blipFill>
        </p:spPr>
        <p:txBody>
          <a:bodyPr/>
          <a:lstStyle/>
          <a:p>
            <a:endParaRPr lang="en-IN"/>
          </a:p>
        </p:txBody>
      </p:sp>
      <p:sp>
        <p:nvSpPr>
          <p:cNvPr id="3" name="Freeform 3"/>
          <p:cNvSpPr/>
          <p:nvPr/>
        </p:nvSpPr>
        <p:spPr>
          <a:xfrm>
            <a:off x="3045539" y="5513117"/>
            <a:ext cx="4534195" cy="4512960"/>
          </a:xfrm>
          <a:custGeom>
            <a:avLst/>
            <a:gdLst/>
            <a:ahLst/>
            <a:cxnLst/>
            <a:rect l="l" t="t" r="r" b="b"/>
            <a:pathLst>
              <a:path w="4534195" h="4512960">
                <a:moveTo>
                  <a:pt x="0" y="0"/>
                </a:moveTo>
                <a:lnTo>
                  <a:pt x="4534195" y="0"/>
                </a:lnTo>
                <a:lnTo>
                  <a:pt x="4534195" y="4512960"/>
                </a:lnTo>
                <a:lnTo>
                  <a:pt x="0" y="4512960"/>
                </a:lnTo>
                <a:lnTo>
                  <a:pt x="0" y="0"/>
                </a:lnTo>
                <a:close/>
              </a:path>
            </a:pathLst>
          </a:custGeom>
          <a:blipFill>
            <a:blip r:embed="rId3"/>
            <a:stretch>
              <a:fillRect r="-181033" b="-754"/>
            </a:stretch>
          </a:blipFill>
        </p:spPr>
        <p:txBody>
          <a:bodyPr/>
          <a:lstStyle/>
          <a:p>
            <a:endParaRPr lang="en-IN"/>
          </a:p>
        </p:txBody>
      </p:sp>
      <p:sp>
        <p:nvSpPr>
          <p:cNvPr id="4" name="Freeform 4"/>
          <p:cNvSpPr/>
          <p:nvPr/>
        </p:nvSpPr>
        <p:spPr>
          <a:xfrm>
            <a:off x="8383654" y="6557738"/>
            <a:ext cx="3878359" cy="2175665"/>
          </a:xfrm>
          <a:custGeom>
            <a:avLst/>
            <a:gdLst/>
            <a:ahLst/>
            <a:cxnLst/>
            <a:rect l="l" t="t" r="r" b="b"/>
            <a:pathLst>
              <a:path w="3878359" h="2175665">
                <a:moveTo>
                  <a:pt x="0" y="0"/>
                </a:moveTo>
                <a:lnTo>
                  <a:pt x="3878359" y="0"/>
                </a:lnTo>
                <a:lnTo>
                  <a:pt x="3878359" y="2175665"/>
                </a:lnTo>
                <a:lnTo>
                  <a:pt x="0" y="2175665"/>
                </a:lnTo>
                <a:lnTo>
                  <a:pt x="0" y="0"/>
                </a:lnTo>
                <a:close/>
              </a:path>
            </a:pathLst>
          </a:custGeom>
          <a:blipFill>
            <a:blip r:embed="rId4"/>
            <a:stretch>
              <a:fillRect l="-136165" t="-48997" r="-92386" b="-59992"/>
            </a:stretch>
          </a:blipFill>
        </p:spPr>
        <p:txBody>
          <a:bodyPr/>
          <a:lstStyle/>
          <a:p>
            <a:endParaRPr lang="en-IN"/>
          </a:p>
        </p:txBody>
      </p:sp>
      <p:sp>
        <p:nvSpPr>
          <p:cNvPr id="5" name="Freeform 5"/>
          <p:cNvSpPr/>
          <p:nvPr/>
        </p:nvSpPr>
        <p:spPr>
          <a:xfrm>
            <a:off x="13665539" y="6262131"/>
            <a:ext cx="2766878" cy="2766878"/>
          </a:xfrm>
          <a:custGeom>
            <a:avLst/>
            <a:gdLst/>
            <a:ahLst/>
            <a:cxnLst/>
            <a:rect l="l" t="t" r="r" b="b"/>
            <a:pathLst>
              <a:path w="2766878" h="2766878">
                <a:moveTo>
                  <a:pt x="0" y="0"/>
                </a:moveTo>
                <a:lnTo>
                  <a:pt x="2766878" y="0"/>
                </a:lnTo>
                <a:lnTo>
                  <a:pt x="2766878" y="2766878"/>
                </a:lnTo>
                <a:lnTo>
                  <a:pt x="0" y="2766878"/>
                </a:lnTo>
                <a:lnTo>
                  <a:pt x="0" y="0"/>
                </a:lnTo>
                <a:close/>
              </a:path>
            </a:pathLst>
          </a:custGeom>
          <a:blipFill>
            <a:blip r:embed="rId4"/>
            <a:stretch>
              <a:fillRect l="-379260" t="-36922" r="-2652" b="-35040"/>
            </a:stretch>
          </a:blipFill>
        </p:spPr>
        <p:txBody>
          <a:bodyPr/>
          <a:lstStyle/>
          <a:p>
            <a:endParaRPr lang="en-IN"/>
          </a:p>
        </p:txBody>
      </p:sp>
      <p:sp>
        <p:nvSpPr>
          <p:cNvPr id="6" name="TextBox 6"/>
          <p:cNvSpPr txBox="1"/>
          <p:nvPr/>
        </p:nvSpPr>
        <p:spPr>
          <a:xfrm>
            <a:off x="1028700" y="1238250"/>
            <a:ext cx="15949393" cy="1009696"/>
          </a:xfrm>
          <a:prstGeom prst="rect">
            <a:avLst/>
          </a:prstGeom>
        </p:spPr>
        <p:txBody>
          <a:bodyPr lIns="0" tIns="0" rIns="0" bIns="0" rtlCol="0" anchor="t">
            <a:spAutoFit/>
          </a:bodyPr>
          <a:lstStyle/>
          <a:p>
            <a:pPr algn="l">
              <a:lnSpc>
                <a:spcPts val="8402"/>
              </a:lnSpc>
            </a:pPr>
            <a:r>
              <a:rPr lang="en-US" sz="8002" b="1">
                <a:solidFill>
                  <a:srgbClr val="FFFFFF"/>
                </a:solidFill>
                <a:latin typeface="Raleway Bold"/>
                <a:ea typeface="Raleway Bold"/>
                <a:cs typeface="Raleway Bold"/>
                <a:sym typeface="Raleway Bold"/>
              </a:rPr>
              <a:t>POOLING LAYER</a:t>
            </a:r>
          </a:p>
        </p:txBody>
      </p:sp>
      <p:sp>
        <p:nvSpPr>
          <p:cNvPr id="7" name="TextBox 7"/>
          <p:cNvSpPr txBox="1"/>
          <p:nvPr/>
        </p:nvSpPr>
        <p:spPr>
          <a:xfrm>
            <a:off x="1028700" y="2133646"/>
            <a:ext cx="16605122" cy="2426970"/>
          </a:xfrm>
          <a:prstGeom prst="rect">
            <a:avLst/>
          </a:prstGeom>
        </p:spPr>
        <p:txBody>
          <a:bodyPr lIns="0" tIns="0" rIns="0" bIns="0" rtlCol="0" anchor="t">
            <a:spAutoFit/>
          </a:bodyPr>
          <a:lstStyle/>
          <a:p>
            <a:pPr algn="just">
              <a:lnSpc>
                <a:spcPts val="3779"/>
              </a:lnSpc>
            </a:pPr>
            <a:r>
              <a:rPr lang="en-US" sz="2699" spc="143">
                <a:solidFill>
                  <a:srgbClr val="FFFFFF"/>
                </a:solidFill>
                <a:latin typeface="Raleway"/>
                <a:ea typeface="Raleway"/>
                <a:cs typeface="Raleway"/>
                <a:sym typeface="Raleway"/>
              </a:rPr>
              <a:t>●   A pooling layer is a type of layer in a CNN which reduces the spatial size of the input representation by taking the maximum/average of values in a window.</a:t>
            </a:r>
          </a:p>
          <a:p>
            <a:pPr algn="just">
              <a:lnSpc>
                <a:spcPts val="3779"/>
              </a:lnSpc>
            </a:pPr>
            <a:r>
              <a:rPr lang="en-US" sz="2699" spc="143">
                <a:solidFill>
                  <a:srgbClr val="FFFFFF"/>
                </a:solidFill>
                <a:latin typeface="Raleway"/>
                <a:ea typeface="Raleway"/>
                <a:cs typeface="Raleway"/>
                <a:sym typeface="Raleway"/>
              </a:rPr>
              <a:t>●     It helps to control overfitting and makes the network invariant to small transformations in the input image. </a:t>
            </a:r>
          </a:p>
          <a:p>
            <a:pPr algn="just">
              <a:lnSpc>
                <a:spcPts val="3779"/>
              </a:lnSpc>
            </a:pPr>
            <a:r>
              <a:rPr lang="en-US" sz="2699" spc="143">
                <a:solidFill>
                  <a:srgbClr val="FFFFFF"/>
                </a:solidFill>
                <a:latin typeface="Raleway"/>
                <a:ea typeface="Raleway"/>
                <a:cs typeface="Raleway"/>
                <a:sym typeface="Raleway"/>
              </a:rPr>
              <a:t>●     Commonly used pooling functions are MAX and AVERAGE.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7" r="-21" b="-68517"/>
            </a:stretch>
          </a:blipFill>
        </p:spPr>
        <p:txBody>
          <a:bodyPr/>
          <a:lstStyle/>
          <a:p>
            <a:endParaRPr lang="en-IN"/>
          </a:p>
        </p:txBody>
      </p:sp>
      <p:sp>
        <p:nvSpPr>
          <p:cNvPr id="3" name="Freeform 3"/>
          <p:cNvSpPr/>
          <p:nvPr/>
        </p:nvSpPr>
        <p:spPr>
          <a:xfrm>
            <a:off x="9003397" y="2914770"/>
            <a:ext cx="9135898" cy="6065561"/>
          </a:xfrm>
          <a:custGeom>
            <a:avLst/>
            <a:gdLst/>
            <a:ahLst/>
            <a:cxnLst/>
            <a:rect l="l" t="t" r="r" b="b"/>
            <a:pathLst>
              <a:path w="9135898" h="6065561">
                <a:moveTo>
                  <a:pt x="0" y="0"/>
                </a:moveTo>
                <a:lnTo>
                  <a:pt x="9135898" y="0"/>
                </a:lnTo>
                <a:lnTo>
                  <a:pt x="9135898" y="6065561"/>
                </a:lnTo>
                <a:lnTo>
                  <a:pt x="0" y="606556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238250"/>
            <a:ext cx="15949393" cy="1009696"/>
          </a:xfrm>
          <a:prstGeom prst="rect">
            <a:avLst/>
          </a:prstGeom>
        </p:spPr>
        <p:txBody>
          <a:bodyPr lIns="0" tIns="0" rIns="0" bIns="0" rtlCol="0" anchor="t">
            <a:spAutoFit/>
          </a:bodyPr>
          <a:lstStyle/>
          <a:p>
            <a:pPr algn="l">
              <a:lnSpc>
                <a:spcPts val="8402"/>
              </a:lnSpc>
            </a:pPr>
            <a:r>
              <a:rPr lang="en-US" sz="8002" b="1">
                <a:solidFill>
                  <a:srgbClr val="FFFFFF"/>
                </a:solidFill>
                <a:latin typeface="Raleway Bold"/>
                <a:ea typeface="Raleway Bold"/>
                <a:cs typeface="Raleway Bold"/>
                <a:sym typeface="Raleway Bold"/>
              </a:rPr>
              <a:t>FULLY-CONNECTED LAYER</a:t>
            </a:r>
          </a:p>
        </p:txBody>
      </p:sp>
      <p:sp>
        <p:nvSpPr>
          <p:cNvPr id="5" name="TextBox 5"/>
          <p:cNvSpPr txBox="1"/>
          <p:nvPr/>
        </p:nvSpPr>
        <p:spPr>
          <a:xfrm>
            <a:off x="1028700" y="2559320"/>
            <a:ext cx="7263953" cy="7665720"/>
          </a:xfrm>
          <a:prstGeom prst="rect">
            <a:avLst/>
          </a:prstGeom>
        </p:spPr>
        <p:txBody>
          <a:bodyPr lIns="0" tIns="0" rIns="0" bIns="0" rtlCol="0" anchor="t">
            <a:spAutoFit/>
          </a:bodyPr>
          <a:lstStyle/>
          <a:p>
            <a:pPr algn="just">
              <a:lnSpc>
                <a:spcPts val="3779"/>
              </a:lnSpc>
            </a:pPr>
            <a:r>
              <a:rPr lang="en-US" sz="2699" spc="143">
                <a:solidFill>
                  <a:srgbClr val="FFFFFF"/>
                </a:solidFill>
                <a:latin typeface="Raleway"/>
                <a:ea typeface="Raleway"/>
                <a:cs typeface="Raleway"/>
                <a:sym typeface="Raleway"/>
              </a:rPr>
              <a:t>● A fully connected layer is a layer that lacks convolution or pooling operations.</a:t>
            </a:r>
          </a:p>
          <a:p>
            <a:pPr algn="just">
              <a:lnSpc>
                <a:spcPts val="3779"/>
              </a:lnSpc>
            </a:pPr>
            <a:r>
              <a:rPr lang="en-US" sz="2699" spc="143">
                <a:solidFill>
                  <a:srgbClr val="FFFFFF"/>
                </a:solidFill>
                <a:latin typeface="Raleway"/>
                <a:ea typeface="Raleway"/>
                <a:cs typeface="Raleway"/>
                <a:sym typeface="Raleway"/>
              </a:rPr>
              <a:t>● It is the last layer in the network where the outputs from the preceding layers are compressed before being attached to each neuron in the fully connected layer.</a:t>
            </a:r>
          </a:p>
          <a:p>
            <a:pPr algn="just">
              <a:lnSpc>
                <a:spcPts val="3779"/>
              </a:lnSpc>
            </a:pPr>
            <a:r>
              <a:rPr lang="en-US" sz="2699" spc="143">
                <a:solidFill>
                  <a:srgbClr val="FFFFFF"/>
                </a:solidFill>
                <a:latin typeface="Raleway"/>
                <a:ea typeface="Raleway"/>
                <a:cs typeface="Raleway"/>
                <a:sym typeface="Raleway"/>
              </a:rPr>
              <a:t>● During training, the weights for each neuron are modified to allow for accurate classification of the features extracted from convolutional layers. </a:t>
            </a:r>
          </a:p>
          <a:p>
            <a:pPr algn="just">
              <a:lnSpc>
                <a:spcPts val="3779"/>
              </a:lnSpc>
            </a:pPr>
            <a:r>
              <a:rPr lang="en-US" sz="2699" spc="143">
                <a:solidFill>
                  <a:srgbClr val="FFFFFF"/>
                </a:solidFill>
                <a:latin typeface="Raleway"/>
                <a:ea typeface="Raleway"/>
                <a:cs typeface="Raleway"/>
                <a:sym typeface="Raleway"/>
              </a:rPr>
              <a:t>●To make predictions, SoftMax activation functions are usually employed to generate probabilities ranging from 0 to 1</a:t>
            </a:r>
          </a:p>
          <a:p>
            <a:pPr algn="just">
              <a:lnSpc>
                <a:spcPts val="3779"/>
              </a:lnSpc>
            </a:pPr>
            <a:endParaRPr lang="en-US" sz="2699" spc="143">
              <a:solidFill>
                <a:srgbClr val="FFFFFF"/>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8" r="-16" b="-9258"/>
            </a:stretch>
          </a:blipFill>
        </p:spPr>
        <p:txBody>
          <a:bodyPr/>
          <a:lstStyle/>
          <a:p>
            <a:endParaRPr lang="en-IN"/>
          </a:p>
        </p:txBody>
      </p:sp>
      <p:sp>
        <p:nvSpPr>
          <p:cNvPr id="3" name="TextBox 3"/>
          <p:cNvSpPr txBox="1"/>
          <p:nvPr/>
        </p:nvSpPr>
        <p:spPr>
          <a:xfrm>
            <a:off x="3596090" y="1381125"/>
            <a:ext cx="11048195" cy="1168400"/>
          </a:xfrm>
          <a:prstGeom prst="rect">
            <a:avLst/>
          </a:prstGeom>
        </p:spPr>
        <p:txBody>
          <a:bodyPr lIns="0" tIns="0" rIns="0" bIns="0" rtlCol="0" anchor="t">
            <a:spAutoFit/>
          </a:bodyPr>
          <a:lstStyle/>
          <a:p>
            <a:pPr algn="ctr">
              <a:lnSpc>
                <a:spcPts val="9999"/>
              </a:lnSpc>
            </a:pPr>
            <a:r>
              <a:rPr lang="en-US" sz="9999" b="1">
                <a:solidFill>
                  <a:srgbClr val="FFFFFF"/>
                </a:solidFill>
                <a:latin typeface="Raleway Bold"/>
                <a:ea typeface="Raleway Bold"/>
                <a:cs typeface="Raleway Bold"/>
                <a:sym typeface="Raleway Bold"/>
              </a:rPr>
              <a:t>FUTURE WORK</a:t>
            </a:r>
          </a:p>
        </p:txBody>
      </p:sp>
      <p:sp>
        <p:nvSpPr>
          <p:cNvPr id="4" name="Freeform 4"/>
          <p:cNvSpPr/>
          <p:nvPr/>
        </p:nvSpPr>
        <p:spPr>
          <a:xfrm flipH="1">
            <a:off x="14909017" y="1490546"/>
            <a:ext cx="3378983" cy="3652954"/>
          </a:xfrm>
          <a:custGeom>
            <a:avLst/>
            <a:gdLst/>
            <a:ahLst/>
            <a:cxnLst/>
            <a:rect l="l" t="t" r="r" b="b"/>
            <a:pathLst>
              <a:path w="3378983" h="3652954">
                <a:moveTo>
                  <a:pt x="3378983" y="0"/>
                </a:moveTo>
                <a:lnTo>
                  <a:pt x="0" y="0"/>
                </a:lnTo>
                <a:lnTo>
                  <a:pt x="0" y="3652954"/>
                </a:lnTo>
                <a:lnTo>
                  <a:pt x="3378983" y="3652954"/>
                </a:lnTo>
                <a:lnTo>
                  <a:pt x="3378983" y="0"/>
                </a:lnTo>
                <a:close/>
              </a:path>
            </a:pathLst>
          </a:custGeom>
          <a:blipFill>
            <a:blip r:embed="rId3">
              <a:extLst>
                <a:ext uri="{96DAC541-7B7A-43D3-8B79-37D633B846F1}">
                  <asvg:svgBlip xmlns:asvg="http://schemas.microsoft.com/office/drawing/2016/SVG/main" r:embed="rId4"/>
                </a:ext>
              </a:extLst>
            </a:blip>
            <a:stretch>
              <a:fillRect b="-56"/>
            </a:stretch>
          </a:blipFill>
        </p:spPr>
        <p:txBody>
          <a:bodyPr/>
          <a:lstStyle/>
          <a:p>
            <a:endParaRPr lang="en-IN"/>
          </a:p>
        </p:txBody>
      </p:sp>
      <p:sp>
        <p:nvSpPr>
          <p:cNvPr id="5" name="Freeform 5"/>
          <p:cNvSpPr/>
          <p:nvPr/>
        </p:nvSpPr>
        <p:spPr>
          <a:xfrm>
            <a:off x="0" y="1490546"/>
            <a:ext cx="3378983" cy="3652954"/>
          </a:xfrm>
          <a:custGeom>
            <a:avLst/>
            <a:gdLst/>
            <a:ahLst/>
            <a:cxnLst/>
            <a:rect l="l" t="t" r="r" b="b"/>
            <a:pathLst>
              <a:path w="3378983" h="3652954">
                <a:moveTo>
                  <a:pt x="0" y="0"/>
                </a:moveTo>
                <a:lnTo>
                  <a:pt x="3378983" y="0"/>
                </a:lnTo>
                <a:lnTo>
                  <a:pt x="3378983" y="3652954"/>
                </a:lnTo>
                <a:lnTo>
                  <a:pt x="0" y="3652954"/>
                </a:lnTo>
                <a:lnTo>
                  <a:pt x="0" y="0"/>
                </a:lnTo>
                <a:close/>
              </a:path>
            </a:pathLst>
          </a:custGeom>
          <a:blipFill>
            <a:blip r:embed="rId3">
              <a:extLst>
                <a:ext uri="{96DAC541-7B7A-43D3-8B79-37D633B846F1}">
                  <asvg:svgBlip xmlns:asvg="http://schemas.microsoft.com/office/drawing/2016/SVG/main" r:embed="rId4"/>
                </a:ext>
              </a:extLst>
            </a:blip>
            <a:stretch>
              <a:fillRect b="-56"/>
            </a:stretch>
          </a:blipFill>
        </p:spPr>
        <p:txBody>
          <a:bodyPr/>
          <a:lstStyle/>
          <a:p>
            <a:endParaRPr lang="en-IN"/>
          </a:p>
        </p:txBody>
      </p:sp>
      <p:grpSp>
        <p:nvGrpSpPr>
          <p:cNvPr id="6" name="Group 6"/>
          <p:cNvGrpSpPr/>
          <p:nvPr/>
        </p:nvGrpSpPr>
        <p:grpSpPr>
          <a:xfrm>
            <a:off x="6292150" y="2742314"/>
            <a:ext cx="5656076" cy="733425"/>
            <a:chOff x="0" y="0"/>
            <a:chExt cx="7541435" cy="977900"/>
          </a:xfrm>
        </p:grpSpPr>
        <p:sp>
          <p:nvSpPr>
            <p:cNvPr id="7" name="Freeform 7"/>
            <p:cNvSpPr/>
            <p:nvPr/>
          </p:nvSpPr>
          <p:spPr>
            <a:xfrm>
              <a:off x="0" y="0"/>
              <a:ext cx="7867397" cy="1303909"/>
            </a:xfrm>
            <a:custGeom>
              <a:avLst/>
              <a:gdLst/>
              <a:ahLst/>
              <a:cxnLst/>
              <a:rect l="l" t="t" r="r" b="b"/>
              <a:pathLst>
                <a:path w="7867397" h="1303909">
                  <a:moveTo>
                    <a:pt x="651891" y="0"/>
                  </a:moveTo>
                  <a:lnTo>
                    <a:pt x="7215505" y="0"/>
                  </a:lnTo>
                  <a:cubicBezTo>
                    <a:pt x="7575550" y="0"/>
                    <a:pt x="7867397" y="291846"/>
                    <a:pt x="7867397" y="651891"/>
                  </a:cubicBezTo>
                  <a:cubicBezTo>
                    <a:pt x="7867397" y="1011936"/>
                    <a:pt x="7575550" y="1303782"/>
                    <a:pt x="7215505" y="1303782"/>
                  </a:cubicBezTo>
                  <a:lnTo>
                    <a:pt x="651891" y="1303782"/>
                  </a:lnTo>
                  <a:cubicBezTo>
                    <a:pt x="291846" y="1303909"/>
                    <a:pt x="0" y="1011936"/>
                    <a:pt x="0" y="651891"/>
                  </a:cubicBezTo>
                  <a:cubicBezTo>
                    <a:pt x="0" y="291846"/>
                    <a:pt x="291846" y="0"/>
                    <a:pt x="651891" y="0"/>
                  </a:cubicBezTo>
                  <a:close/>
                </a:path>
              </a:pathLst>
            </a:custGeom>
            <a:solidFill>
              <a:srgbClr val="FFFFFF"/>
            </a:solidFill>
          </p:spPr>
          <p:txBody>
            <a:bodyPr/>
            <a:lstStyle/>
            <a:p>
              <a:endParaRPr lang="en-IN"/>
            </a:p>
          </p:txBody>
        </p:sp>
      </p:grpSp>
      <p:sp>
        <p:nvSpPr>
          <p:cNvPr id="8" name="TextBox 8"/>
          <p:cNvSpPr txBox="1"/>
          <p:nvPr/>
        </p:nvSpPr>
        <p:spPr>
          <a:xfrm>
            <a:off x="6781800" y="3086100"/>
            <a:ext cx="4799713" cy="352532"/>
          </a:xfrm>
          <a:prstGeom prst="rect">
            <a:avLst/>
          </a:prstGeom>
        </p:spPr>
        <p:txBody>
          <a:bodyPr wrap="square" lIns="0" tIns="0" rIns="0" bIns="0" rtlCol="0" anchor="t">
            <a:spAutoFit/>
          </a:bodyPr>
          <a:lstStyle/>
          <a:p>
            <a:pPr algn="ctr">
              <a:lnSpc>
                <a:spcPts val="2928"/>
              </a:lnSpc>
            </a:pPr>
            <a:r>
              <a:rPr lang="en-US" sz="2400" b="1" dirty="0">
                <a:solidFill>
                  <a:srgbClr val="021112"/>
                </a:solidFill>
                <a:latin typeface="Raleway Bold"/>
                <a:ea typeface="Raleway Bold"/>
                <a:cs typeface="Raleway Bold"/>
                <a:sym typeface="Raleway Bold"/>
              </a:rPr>
              <a:t>Scope to develop project</a:t>
            </a:r>
          </a:p>
        </p:txBody>
      </p:sp>
      <p:grpSp>
        <p:nvGrpSpPr>
          <p:cNvPr id="9" name="Group 9"/>
          <p:cNvGrpSpPr/>
          <p:nvPr/>
        </p:nvGrpSpPr>
        <p:grpSpPr>
          <a:xfrm rot="5400000">
            <a:off x="8414236" y="4389924"/>
            <a:ext cx="1459528" cy="47625"/>
            <a:chOff x="0" y="0"/>
            <a:chExt cx="1946037" cy="63500"/>
          </a:xfrm>
        </p:grpSpPr>
        <p:sp>
          <p:nvSpPr>
            <p:cNvPr id="10" name="Freeform 10"/>
            <p:cNvSpPr/>
            <p:nvPr/>
          </p:nvSpPr>
          <p:spPr>
            <a:xfrm>
              <a:off x="0" y="0"/>
              <a:ext cx="1946021" cy="63500"/>
            </a:xfrm>
            <a:custGeom>
              <a:avLst/>
              <a:gdLst/>
              <a:ahLst/>
              <a:cxnLst/>
              <a:rect l="l" t="t" r="r" b="b"/>
              <a:pathLst>
                <a:path w="1946021" h="63500">
                  <a:moveTo>
                    <a:pt x="31750" y="0"/>
                  </a:moveTo>
                  <a:lnTo>
                    <a:pt x="1914271" y="0"/>
                  </a:lnTo>
                  <a:cubicBezTo>
                    <a:pt x="1931797" y="0"/>
                    <a:pt x="1946021" y="14224"/>
                    <a:pt x="1946021" y="31750"/>
                  </a:cubicBezTo>
                  <a:cubicBezTo>
                    <a:pt x="1946021" y="49276"/>
                    <a:pt x="1931797" y="63500"/>
                    <a:pt x="1914271" y="63500"/>
                  </a:cubicBezTo>
                  <a:lnTo>
                    <a:pt x="31750" y="63500"/>
                  </a:lnTo>
                  <a:cubicBezTo>
                    <a:pt x="14224" y="63500"/>
                    <a:pt x="0" y="49276"/>
                    <a:pt x="0" y="31750"/>
                  </a:cubicBezTo>
                  <a:cubicBezTo>
                    <a:pt x="0" y="14224"/>
                    <a:pt x="14224" y="0"/>
                    <a:pt x="31750" y="0"/>
                  </a:cubicBezTo>
                  <a:close/>
                </a:path>
              </a:pathLst>
            </a:custGeom>
            <a:solidFill>
              <a:srgbClr val="05F2F2"/>
            </a:solidFill>
          </p:spPr>
          <p:txBody>
            <a:bodyPr/>
            <a:lstStyle/>
            <a:p>
              <a:endParaRPr lang="en-IN"/>
            </a:p>
          </p:txBody>
        </p:sp>
      </p:grpSp>
      <p:sp>
        <p:nvSpPr>
          <p:cNvPr id="11" name="TextBox 11"/>
          <p:cNvSpPr txBox="1"/>
          <p:nvPr/>
        </p:nvSpPr>
        <p:spPr>
          <a:xfrm>
            <a:off x="1004887" y="5257800"/>
            <a:ext cx="16254413" cy="3246273"/>
          </a:xfrm>
          <a:prstGeom prst="rect">
            <a:avLst/>
          </a:prstGeom>
        </p:spPr>
        <p:txBody>
          <a:bodyPr lIns="0" tIns="0" rIns="0" bIns="0" rtlCol="0" anchor="t">
            <a:spAutoFit/>
          </a:bodyPr>
          <a:lstStyle/>
          <a:p>
            <a:pPr algn="just">
              <a:lnSpc>
                <a:spcPts val="4206"/>
              </a:lnSpc>
            </a:pPr>
            <a:r>
              <a:rPr lang="en-US" sz="3004" spc="30">
                <a:solidFill>
                  <a:srgbClr val="FFFFFF"/>
                </a:solidFill>
                <a:latin typeface="Raleway"/>
                <a:ea typeface="Raleway"/>
                <a:cs typeface="Raleway"/>
                <a:sym typeface="Raleway"/>
              </a:rPr>
              <a:t>We will develop a multi-modal chatbot which includes two modules one which used to detect the age and gender of the person other module includes a Covid19 chatbot which is used to detect weather the user is having covid19 or not by using the help of CT scans which are provided by the user. We are using some approaches like CNN, End to End MN to build a chatbot.. In order to enhance the analytical model by improving the data accuracy, That will assist the user in determining their likelihood of having COVID-19.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343" b="-83356"/>
            </a:stretch>
          </a:blipFill>
        </p:spPr>
        <p:txBody>
          <a:bodyPr/>
          <a:lstStyle/>
          <a:p>
            <a:endParaRPr lang="en-IN"/>
          </a:p>
        </p:txBody>
      </p:sp>
      <p:sp>
        <p:nvSpPr>
          <p:cNvPr id="3" name="Freeform 3"/>
          <p:cNvSpPr/>
          <p:nvPr/>
        </p:nvSpPr>
        <p:spPr>
          <a:xfrm flipV="1">
            <a:off x="11258550" y="6475579"/>
            <a:ext cx="7315200" cy="718220"/>
          </a:xfrm>
          <a:custGeom>
            <a:avLst/>
            <a:gdLst/>
            <a:ahLst/>
            <a:cxnLst/>
            <a:rect l="l" t="t" r="r" b="b"/>
            <a:pathLst>
              <a:path w="7315200" h="718220">
                <a:moveTo>
                  <a:pt x="0" y="718220"/>
                </a:moveTo>
                <a:lnTo>
                  <a:pt x="7315200" y="718220"/>
                </a:lnTo>
                <a:lnTo>
                  <a:pt x="7315200" y="0"/>
                </a:lnTo>
                <a:lnTo>
                  <a:pt x="0" y="0"/>
                </a:lnTo>
                <a:lnTo>
                  <a:pt x="0" y="718220"/>
                </a:lnTo>
                <a:close/>
              </a:path>
            </a:pathLst>
          </a:custGeom>
          <a:blipFill>
            <a:blip r:embed="rId3">
              <a:extLst>
                <a:ext uri="{96DAC541-7B7A-43D3-8B79-37D633B846F1}">
                  <asvg:svgBlip xmlns:asvg="http://schemas.microsoft.com/office/drawing/2016/SVG/main" r:embed="rId4"/>
                </a:ext>
              </a:extLst>
            </a:blip>
            <a:stretch>
              <a:fillRect b="-4769"/>
            </a:stretch>
          </a:blipFill>
        </p:spPr>
        <p:txBody>
          <a:bodyPr/>
          <a:lstStyle/>
          <a:p>
            <a:endParaRPr lang="en-IN"/>
          </a:p>
        </p:txBody>
      </p:sp>
      <p:sp>
        <p:nvSpPr>
          <p:cNvPr id="4" name="Freeform 4"/>
          <p:cNvSpPr/>
          <p:nvPr/>
        </p:nvSpPr>
        <p:spPr>
          <a:xfrm flipH="1" flipV="1">
            <a:off x="-285750" y="6475579"/>
            <a:ext cx="7315200" cy="718220"/>
          </a:xfrm>
          <a:custGeom>
            <a:avLst/>
            <a:gdLst/>
            <a:ahLst/>
            <a:cxnLst/>
            <a:rect l="l" t="t" r="r" b="b"/>
            <a:pathLst>
              <a:path w="7315200" h="718220">
                <a:moveTo>
                  <a:pt x="7315200" y="718220"/>
                </a:moveTo>
                <a:lnTo>
                  <a:pt x="0" y="718220"/>
                </a:lnTo>
                <a:lnTo>
                  <a:pt x="0" y="0"/>
                </a:lnTo>
                <a:lnTo>
                  <a:pt x="7315200" y="0"/>
                </a:lnTo>
                <a:lnTo>
                  <a:pt x="7315200" y="718220"/>
                </a:lnTo>
                <a:close/>
              </a:path>
            </a:pathLst>
          </a:custGeom>
          <a:blipFill>
            <a:blip r:embed="rId3">
              <a:extLst>
                <a:ext uri="{96DAC541-7B7A-43D3-8B79-37D633B846F1}">
                  <asvg:svgBlip xmlns:asvg="http://schemas.microsoft.com/office/drawing/2016/SVG/main" r:embed="rId4"/>
                </a:ext>
              </a:extLst>
            </a:blip>
            <a:stretch>
              <a:fillRect b="-4769"/>
            </a:stretch>
          </a:blipFill>
        </p:spPr>
        <p:txBody>
          <a:bodyPr/>
          <a:lstStyle/>
          <a:p>
            <a:endParaRPr lang="en-IN"/>
          </a:p>
        </p:txBody>
      </p:sp>
      <p:sp>
        <p:nvSpPr>
          <p:cNvPr id="5" name="Freeform 5"/>
          <p:cNvSpPr/>
          <p:nvPr/>
        </p:nvSpPr>
        <p:spPr>
          <a:xfrm>
            <a:off x="11258550" y="3256129"/>
            <a:ext cx="7315200" cy="718220"/>
          </a:xfrm>
          <a:custGeom>
            <a:avLst/>
            <a:gdLst/>
            <a:ahLst/>
            <a:cxnLst/>
            <a:rect l="l" t="t" r="r" b="b"/>
            <a:pathLst>
              <a:path w="7315200" h="718220">
                <a:moveTo>
                  <a:pt x="0" y="0"/>
                </a:moveTo>
                <a:lnTo>
                  <a:pt x="7315200" y="0"/>
                </a:lnTo>
                <a:lnTo>
                  <a:pt x="7315200" y="718220"/>
                </a:lnTo>
                <a:lnTo>
                  <a:pt x="0" y="718220"/>
                </a:lnTo>
                <a:lnTo>
                  <a:pt x="0" y="0"/>
                </a:lnTo>
                <a:close/>
              </a:path>
            </a:pathLst>
          </a:custGeom>
          <a:blipFill>
            <a:blip r:embed="rId3">
              <a:extLst>
                <a:ext uri="{96DAC541-7B7A-43D3-8B79-37D633B846F1}">
                  <asvg:svgBlip xmlns:asvg="http://schemas.microsoft.com/office/drawing/2016/SVG/main" r:embed="rId4"/>
                </a:ext>
              </a:extLst>
            </a:blip>
            <a:stretch>
              <a:fillRect b="-4769"/>
            </a:stretch>
          </a:blipFill>
        </p:spPr>
        <p:txBody>
          <a:bodyPr/>
          <a:lstStyle/>
          <a:p>
            <a:endParaRPr lang="en-IN"/>
          </a:p>
        </p:txBody>
      </p:sp>
      <p:sp>
        <p:nvSpPr>
          <p:cNvPr id="6" name="Freeform 6"/>
          <p:cNvSpPr/>
          <p:nvPr/>
        </p:nvSpPr>
        <p:spPr>
          <a:xfrm flipH="1">
            <a:off x="-285750" y="3256129"/>
            <a:ext cx="7315200" cy="718220"/>
          </a:xfrm>
          <a:custGeom>
            <a:avLst/>
            <a:gdLst/>
            <a:ahLst/>
            <a:cxnLst/>
            <a:rect l="l" t="t" r="r" b="b"/>
            <a:pathLst>
              <a:path w="7315200" h="718220">
                <a:moveTo>
                  <a:pt x="7315200" y="0"/>
                </a:moveTo>
                <a:lnTo>
                  <a:pt x="0" y="0"/>
                </a:lnTo>
                <a:lnTo>
                  <a:pt x="0" y="718220"/>
                </a:lnTo>
                <a:lnTo>
                  <a:pt x="7315200" y="718220"/>
                </a:lnTo>
                <a:lnTo>
                  <a:pt x="7315200" y="0"/>
                </a:lnTo>
                <a:close/>
              </a:path>
            </a:pathLst>
          </a:custGeom>
          <a:blipFill>
            <a:blip r:embed="rId3">
              <a:extLst>
                <a:ext uri="{96DAC541-7B7A-43D3-8B79-37D633B846F1}">
                  <asvg:svgBlip xmlns:asvg="http://schemas.microsoft.com/office/drawing/2016/SVG/main" r:embed="rId4"/>
                </a:ext>
              </a:extLst>
            </a:blip>
            <a:stretch>
              <a:fillRect b="-4769"/>
            </a:stretch>
          </a:blipFill>
        </p:spPr>
        <p:txBody>
          <a:bodyPr/>
          <a:lstStyle/>
          <a:p>
            <a:endParaRPr lang="en-IN"/>
          </a:p>
        </p:txBody>
      </p:sp>
      <p:sp>
        <p:nvSpPr>
          <p:cNvPr id="7" name="Freeform 7"/>
          <p:cNvSpPr/>
          <p:nvPr/>
        </p:nvSpPr>
        <p:spPr>
          <a:xfrm>
            <a:off x="8534400" y="1351089"/>
            <a:ext cx="1219200" cy="609600"/>
          </a:xfrm>
          <a:custGeom>
            <a:avLst/>
            <a:gdLst/>
            <a:ahLst/>
            <a:cxnLst/>
            <a:rect l="l" t="t" r="r" b="b"/>
            <a:pathLst>
              <a:path w="1219200" h="609600">
                <a:moveTo>
                  <a:pt x="0" y="0"/>
                </a:moveTo>
                <a:lnTo>
                  <a:pt x="1219200" y="0"/>
                </a:lnTo>
                <a:lnTo>
                  <a:pt x="1219200" y="609600"/>
                </a:lnTo>
                <a:lnTo>
                  <a:pt x="0" y="60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1028700" y="4622194"/>
            <a:ext cx="16230600" cy="2571605"/>
          </a:xfrm>
          <a:prstGeom prst="rect">
            <a:avLst/>
          </a:prstGeom>
        </p:spPr>
        <p:txBody>
          <a:bodyPr lIns="0" tIns="0" rIns="0" bIns="0" rtlCol="0" anchor="t">
            <a:spAutoFit/>
          </a:bodyPr>
          <a:lstStyle/>
          <a:p>
            <a:pPr algn="ctr">
              <a:lnSpc>
                <a:spcPts val="10499"/>
              </a:lnSpc>
            </a:pPr>
            <a:r>
              <a:rPr lang="en-US" sz="9999" b="1">
                <a:solidFill>
                  <a:srgbClr val="FFFFFF"/>
                </a:solidFill>
                <a:latin typeface="Raleway Bold"/>
                <a:ea typeface="Raleway Bold"/>
                <a:cs typeface="Raleway Bold"/>
                <a:sym typeface="Raleway Bold"/>
              </a:rPr>
              <a:t>Thank You</a:t>
            </a:r>
          </a:p>
          <a:p>
            <a:pPr algn="ctr">
              <a:lnSpc>
                <a:spcPts val="10499"/>
              </a:lnSpc>
            </a:pPr>
            <a:endParaRPr lang="en-US" sz="9999" b="1">
              <a:solidFill>
                <a:srgbClr val="FFFFFF"/>
              </a:solidFill>
              <a:latin typeface="Raleway Bold"/>
              <a:ea typeface="Raleway Bold"/>
              <a:cs typeface="Raleway Bold"/>
              <a:sym typeface="Raleway Bold"/>
            </a:endParaRPr>
          </a:p>
        </p:txBody>
      </p:sp>
      <p:grpSp>
        <p:nvGrpSpPr>
          <p:cNvPr id="9" name="Group 9"/>
          <p:cNvGrpSpPr/>
          <p:nvPr/>
        </p:nvGrpSpPr>
        <p:grpSpPr>
          <a:xfrm>
            <a:off x="666642" y="7407511"/>
            <a:ext cx="5578561" cy="952500"/>
            <a:chOff x="0" y="0"/>
            <a:chExt cx="7438081" cy="1270000"/>
          </a:xfrm>
        </p:grpSpPr>
        <p:sp>
          <p:nvSpPr>
            <p:cNvPr id="10" name="Freeform 10"/>
            <p:cNvSpPr/>
            <p:nvPr/>
          </p:nvSpPr>
          <p:spPr>
            <a:xfrm>
              <a:off x="0" y="0"/>
              <a:ext cx="7438136" cy="1270000"/>
            </a:xfrm>
            <a:custGeom>
              <a:avLst/>
              <a:gdLst/>
              <a:ahLst/>
              <a:cxnLst/>
              <a:rect l="l" t="t" r="r" b="b"/>
              <a:pathLst>
                <a:path w="7438136" h="1270000">
                  <a:moveTo>
                    <a:pt x="635000" y="0"/>
                  </a:moveTo>
                  <a:lnTo>
                    <a:pt x="6803136" y="0"/>
                  </a:lnTo>
                  <a:cubicBezTo>
                    <a:pt x="7153783" y="0"/>
                    <a:pt x="7438136" y="284353"/>
                    <a:pt x="7438136" y="635000"/>
                  </a:cubicBezTo>
                  <a:cubicBezTo>
                    <a:pt x="7438136" y="985647"/>
                    <a:pt x="7153783" y="1270000"/>
                    <a:pt x="6803136" y="1270000"/>
                  </a:cubicBezTo>
                  <a:lnTo>
                    <a:pt x="635000" y="1270000"/>
                  </a:lnTo>
                  <a:cubicBezTo>
                    <a:pt x="284353" y="1270000"/>
                    <a:pt x="0" y="985647"/>
                    <a:pt x="0" y="635000"/>
                  </a:cubicBezTo>
                  <a:cubicBezTo>
                    <a:pt x="0" y="284353"/>
                    <a:pt x="284353" y="0"/>
                    <a:pt x="635000" y="0"/>
                  </a:cubicBezTo>
                  <a:close/>
                </a:path>
              </a:pathLst>
            </a:custGeom>
            <a:solidFill>
              <a:srgbClr val="FFFFFF"/>
            </a:solidFill>
          </p:spPr>
          <p:txBody>
            <a:bodyPr/>
            <a:lstStyle/>
            <a:p>
              <a:endParaRPr lang="en-IN" dirty="0"/>
            </a:p>
          </p:txBody>
        </p:sp>
      </p:grpSp>
      <p:sp>
        <p:nvSpPr>
          <p:cNvPr id="11" name="TextBox 11"/>
          <p:cNvSpPr txBox="1"/>
          <p:nvPr/>
        </p:nvSpPr>
        <p:spPr>
          <a:xfrm>
            <a:off x="838200" y="7726754"/>
            <a:ext cx="5157505" cy="410369"/>
          </a:xfrm>
          <a:prstGeom prst="rect">
            <a:avLst/>
          </a:prstGeom>
        </p:spPr>
        <p:txBody>
          <a:bodyPr wrap="square" lIns="0" tIns="0" rIns="0" bIns="0" rtlCol="0" anchor="t">
            <a:spAutoFit/>
          </a:bodyPr>
          <a:lstStyle/>
          <a:p>
            <a:pPr algn="ctr">
              <a:lnSpc>
                <a:spcPts val="3239"/>
              </a:lnSpc>
              <a:spcBef>
                <a:spcPct val="0"/>
              </a:spcBef>
            </a:pPr>
            <a:r>
              <a:rPr lang="en-US" sz="3085" b="1" dirty="0">
                <a:solidFill>
                  <a:srgbClr val="000000"/>
                </a:solidFill>
                <a:latin typeface="Raleway Bold"/>
                <a:ea typeface="Raleway Bold"/>
                <a:cs typeface="Raleway Bold"/>
                <a:sym typeface="Raleway Bold"/>
              </a:rPr>
              <a:t>Subhash – AP22110010068</a:t>
            </a:r>
          </a:p>
        </p:txBody>
      </p:sp>
      <p:grpSp>
        <p:nvGrpSpPr>
          <p:cNvPr id="12" name="Group 12"/>
          <p:cNvGrpSpPr/>
          <p:nvPr/>
        </p:nvGrpSpPr>
        <p:grpSpPr>
          <a:xfrm>
            <a:off x="6354720" y="7387627"/>
            <a:ext cx="5578561" cy="952500"/>
            <a:chOff x="0" y="0"/>
            <a:chExt cx="7438081" cy="1270000"/>
          </a:xfrm>
        </p:grpSpPr>
        <p:sp>
          <p:nvSpPr>
            <p:cNvPr id="13" name="Freeform 13"/>
            <p:cNvSpPr/>
            <p:nvPr/>
          </p:nvSpPr>
          <p:spPr>
            <a:xfrm>
              <a:off x="0" y="0"/>
              <a:ext cx="7438136" cy="1270000"/>
            </a:xfrm>
            <a:custGeom>
              <a:avLst/>
              <a:gdLst/>
              <a:ahLst/>
              <a:cxnLst/>
              <a:rect l="l" t="t" r="r" b="b"/>
              <a:pathLst>
                <a:path w="7438136" h="1270000">
                  <a:moveTo>
                    <a:pt x="635000" y="0"/>
                  </a:moveTo>
                  <a:lnTo>
                    <a:pt x="6803136" y="0"/>
                  </a:lnTo>
                  <a:cubicBezTo>
                    <a:pt x="7153783" y="0"/>
                    <a:pt x="7438136" y="284353"/>
                    <a:pt x="7438136" y="635000"/>
                  </a:cubicBezTo>
                  <a:cubicBezTo>
                    <a:pt x="7438136" y="985647"/>
                    <a:pt x="7153783" y="1270000"/>
                    <a:pt x="6803136" y="1270000"/>
                  </a:cubicBezTo>
                  <a:lnTo>
                    <a:pt x="635000" y="1270000"/>
                  </a:lnTo>
                  <a:cubicBezTo>
                    <a:pt x="284353" y="1270000"/>
                    <a:pt x="0" y="985647"/>
                    <a:pt x="0" y="635000"/>
                  </a:cubicBezTo>
                  <a:cubicBezTo>
                    <a:pt x="0" y="284353"/>
                    <a:pt x="284353" y="0"/>
                    <a:pt x="635000" y="0"/>
                  </a:cubicBezTo>
                  <a:close/>
                </a:path>
              </a:pathLst>
            </a:custGeom>
            <a:solidFill>
              <a:srgbClr val="FFFFFF"/>
            </a:solidFill>
          </p:spPr>
          <p:txBody>
            <a:bodyPr/>
            <a:lstStyle/>
            <a:p>
              <a:endParaRPr lang="en-IN"/>
            </a:p>
          </p:txBody>
        </p:sp>
      </p:grpSp>
      <p:sp>
        <p:nvSpPr>
          <p:cNvPr id="14" name="TextBox 14"/>
          <p:cNvSpPr txBox="1"/>
          <p:nvPr/>
        </p:nvSpPr>
        <p:spPr>
          <a:xfrm>
            <a:off x="6809776" y="7726754"/>
            <a:ext cx="4785537" cy="410369"/>
          </a:xfrm>
          <a:prstGeom prst="rect">
            <a:avLst/>
          </a:prstGeom>
        </p:spPr>
        <p:txBody>
          <a:bodyPr wrap="square" lIns="0" tIns="0" rIns="0" bIns="0" rtlCol="0" anchor="t">
            <a:spAutoFit/>
          </a:bodyPr>
          <a:lstStyle/>
          <a:p>
            <a:pPr algn="ctr">
              <a:lnSpc>
                <a:spcPts val="3239"/>
              </a:lnSpc>
              <a:spcBef>
                <a:spcPct val="0"/>
              </a:spcBef>
            </a:pPr>
            <a:r>
              <a:rPr lang="en-US" sz="3085" b="1" dirty="0">
                <a:solidFill>
                  <a:srgbClr val="000000"/>
                </a:solidFill>
                <a:latin typeface="Raleway Bold"/>
                <a:ea typeface="Raleway Bold"/>
                <a:cs typeface="Raleway Bold"/>
                <a:sym typeface="Raleway Bold"/>
              </a:rPr>
              <a:t>Ganesh - AP22110010071</a:t>
            </a:r>
          </a:p>
        </p:txBody>
      </p:sp>
      <p:grpSp>
        <p:nvGrpSpPr>
          <p:cNvPr id="15" name="Group 15"/>
          <p:cNvGrpSpPr/>
          <p:nvPr/>
        </p:nvGrpSpPr>
        <p:grpSpPr>
          <a:xfrm>
            <a:off x="12152356" y="7387627"/>
            <a:ext cx="5578561" cy="952500"/>
            <a:chOff x="0" y="0"/>
            <a:chExt cx="7438081" cy="1270000"/>
          </a:xfrm>
        </p:grpSpPr>
        <p:sp>
          <p:nvSpPr>
            <p:cNvPr id="16" name="Freeform 16"/>
            <p:cNvSpPr/>
            <p:nvPr/>
          </p:nvSpPr>
          <p:spPr>
            <a:xfrm>
              <a:off x="0" y="0"/>
              <a:ext cx="7438136" cy="1270000"/>
            </a:xfrm>
            <a:custGeom>
              <a:avLst/>
              <a:gdLst/>
              <a:ahLst/>
              <a:cxnLst/>
              <a:rect l="l" t="t" r="r" b="b"/>
              <a:pathLst>
                <a:path w="7438136" h="1270000">
                  <a:moveTo>
                    <a:pt x="635000" y="0"/>
                  </a:moveTo>
                  <a:lnTo>
                    <a:pt x="6803136" y="0"/>
                  </a:lnTo>
                  <a:cubicBezTo>
                    <a:pt x="7153783" y="0"/>
                    <a:pt x="7438136" y="284353"/>
                    <a:pt x="7438136" y="635000"/>
                  </a:cubicBezTo>
                  <a:cubicBezTo>
                    <a:pt x="7438136" y="985647"/>
                    <a:pt x="7153783" y="1270000"/>
                    <a:pt x="6803136" y="1270000"/>
                  </a:cubicBezTo>
                  <a:lnTo>
                    <a:pt x="635000" y="1270000"/>
                  </a:lnTo>
                  <a:cubicBezTo>
                    <a:pt x="284353" y="1270000"/>
                    <a:pt x="0" y="985647"/>
                    <a:pt x="0" y="635000"/>
                  </a:cubicBezTo>
                  <a:cubicBezTo>
                    <a:pt x="0" y="284353"/>
                    <a:pt x="284353" y="0"/>
                    <a:pt x="635000" y="0"/>
                  </a:cubicBezTo>
                  <a:close/>
                </a:path>
              </a:pathLst>
            </a:custGeom>
            <a:solidFill>
              <a:srgbClr val="FFFFFF"/>
            </a:solidFill>
          </p:spPr>
          <p:txBody>
            <a:bodyPr/>
            <a:lstStyle/>
            <a:p>
              <a:endParaRPr lang="en-IN"/>
            </a:p>
          </p:txBody>
        </p:sp>
      </p:grpSp>
      <p:sp>
        <p:nvSpPr>
          <p:cNvPr id="17" name="TextBox 17"/>
          <p:cNvSpPr txBox="1"/>
          <p:nvPr/>
        </p:nvSpPr>
        <p:spPr>
          <a:xfrm>
            <a:off x="12609556" y="7647858"/>
            <a:ext cx="4762388" cy="417927"/>
          </a:xfrm>
          <a:prstGeom prst="rect">
            <a:avLst/>
          </a:prstGeom>
        </p:spPr>
        <p:txBody>
          <a:bodyPr lIns="0" tIns="0" rIns="0" bIns="0" rtlCol="0" anchor="t">
            <a:spAutoFit/>
          </a:bodyPr>
          <a:lstStyle/>
          <a:p>
            <a:pPr algn="ctr">
              <a:lnSpc>
                <a:spcPts val="3011"/>
              </a:lnSpc>
              <a:spcBef>
                <a:spcPct val="0"/>
              </a:spcBef>
            </a:pPr>
            <a:r>
              <a:rPr lang="en-US" sz="2867" b="1" dirty="0">
                <a:solidFill>
                  <a:srgbClr val="000000"/>
                </a:solidFill>
                <a:latin typeface="Raleway Bold"/>
                <a:ea typeface="Raleway Bold"/>
                <a:cs typeface="Raleway Bold"/>
                <a:sym typeface="Raleway Bold"/>
              </a:rPr>
              <a:t>Harshitha - AP22110010096</a:t>
            </a:r>
          </a:p>
        </p:txBody>
      </p:sp>
      <p:grpSp>
        <p:nvGrpSpPr>
          <p:cNvPr id="18" name="Group 18"/>
          <p:cNvGrpSpPr/>
          <p:nvPr/>
        </p:nvGrpSpPr>
        <p:grpSpPr>
          <a:xfrm>
            <a:off x="582570" y="8530627"/>
            <a:ext cx="5578561" cy="952500"/>
            <a:chOff x="0" y="0"/>
            <a:chExt cx="7438081" cy="1270000"/>
          </a:xfrm>
        </p:grpSpPr>
        <p:sp>
          <p:nvSpPr>
            <p:cNvPr id="19" name="Freeform 19"/>
            <p:cNvSpPr/>
            <p:nvPr/>
          </p:nvSpPr>
          <p:spPr>
            <a:xfrm>
              <a:off x="0" y="0"/>
              <a:ext cx="7438136" cy="1270000"/>
            </a:xfrm>
            <a:custGeom>
              <a:avLst/>
              <a:gdLst/>
              <a:ahLst/>
              <a:cxnLst/>
              <a:rect l="l" t="t" r="r" b="b"/>
              <a:pathLst>
                <a:path w="7438136" h="1270000">
                  <a:moveTo>
                    <a:pt x="635000" y="0"/>
                  </a:moveTo>
                  <a:lnTo>
                    <a:pt x="6803136" y="0"/>
                  </a:lnTo>
                  <a:cubicBezTo>
                    <a:pt x="7153783" y="0"/>
                    <a:pt x="7438136" y="284353"/>
                    <a:pt x="7438136" y="635000"/>
                  </a:cubicBezTo>
                  <a:cubicBezTo>
                    <a:pt x="7438136" y="985647"/>
                    <a:pt x="7153783" y="1270000"/>
                    <a:pt x="6803136" y="1270000"/>
                  </a:cubicBezTo>
                  <a:lnTo>
                    <a:pt x="635000" y="1270000"/>
                  </a:lnTo>
                  <a:cubicBezTo>
                    <a:pt x="284353" y="1270000"/>
                    <a:pt x="0" y="985647"/>
                    <a:pt x="0" y="635000"/>
                  </a:cubicBezTo>
                  <a:cubicBezTo>
                    <a:pt x="0" y="284353"/>
                    <a:pt x="284353" y="0"/>
                    <a:pt x="635000" y="0"/>
                  </a:cubicBezTo>
                  <a:close/>
                </a:path>
              </a:pathLst>
            </a:custGeom>
            <a:solidFill>
              <a:srgbClr val="FFFFFF"/>
            </a:solidFill>
          </p:spPr>
          <p:txBody>
            <a:bodyPr/>
            <a:lstStyle/>
            <a:p>
              <a:endParaRPr lang="en-IN"/>
            </a:p>
          </p:txBody>
        </p:sp>
      </p:grpSp>
      <p:sp>
        <p:nvSpPr>
          <p:cNvPr id="20" name="TextBox 20"/>
          <p:cNvSpPr txBox="1"/>
          <p:nvPr/>
        </p:nvSpPr>
        <p:spPr>
          <a:xfrm>
            <a:off x="1143426" y="8806853"/>
            <a:ext cx="4571574" cy="410369"/>
          </a:xfrm>
          <a:prstGeom prst="rect">
            <a:avLst/>
          </a:prstGeom>
        </p:spPr>
        <p:txBody>
          <a:bodyPr wrap="square" lIns="0" tIns="0" rIns="0" bIns="0" rtlCol="0" anchor="t">
            <a:spAutoFit/>
          </a:bodyPr>
          <a:lstStyle/>
          <a:p>
            <a:pPr algn="ctr">
              <a:lnSpc>
                <a:spcPts val="3239"/>
              </a:lnSpc>
              <a:spcBef>
                <a:spcPct val="0"/>
              </a:spcBef>
            </a:pPr>
            <a:r>
              <a:rPr lang="en-US" sz="3085" b="1" dirty="0">
                <a:solidFill>
                  <a:srgbClr val="000000"/>
                </a:solidFill>
                <a:latin typeface="Raleway Bold"/>
                <a:ea typeface="Raleway Bold"/>
                <a:cs typeface="Raleway Bold"/>
                <a:sym typeface="Raleway Bold"/>
              </a:rPr>
              <a:t>Sajida - AP22110010098</a:t>
            </a:r>
          </a:p>
        </p:txBody>
      </p:sp>
      <p:grpSp>
        <p:nvGrpSpPr>
          <p:cNvPr id="21" name="Group 21"/>
          <p:cNvGrpSpPr/>
          <p:nvPr/>
        </p:nvGrpSpPr>
        <p:grpSpPr>
          <a:xfrm>
            <a:off x="6354720" y="8530627"/>
            <a:ext cx="5578561" cy="952500"/>
            <a:chOff x="0" y="0"/>
            <a:chExt cx="7438081" cy="1270000"/>
          </a:xfrm>
        </p:grpSpPr>
        <p:sp>
          <p:nvSpPr>
            <p:cNvPr id="22" name="Freeform 22"/>
            <p:cNvSpPr/>
            <p:nvPr/>
          </p:nvSpPr>
          <p:spPr>
            <a:xfrm>
              <a:off x="0" y="0"/>
              <a:ext cx="7438136" cy="1270000"/>
            </a:xfrm>
            <a:custGeom>
              <a:avLst/>
              <a:gdLst/>
              <a:ahLst/>
              <a:cxnLst/>
              <a:rect l="l" t="t" r="r" b="b"/>
              <a:pathLst>
                <a:path w="7438136" h="1270000">
                  <a:moveTo>
                    <a:pt x="635000" y="0"/>
                  </a:moveTo>
                  <a:lnTo>
                    <a:pt x="6803136" y="0"/>
                  </a:lnTo>
                  <a:cubicBezTo>
                    <a:pt x="7153783" y="0"/>
                    <a:pt x="7438136" y="284353"/>
                    <a:pt x="7438136" y="635000"/>
                  </a:cubicBezTo>
                  <a:cubicBezTo>
                    <a:pt x="7438136" y="985647"/>
                    <a:pt x="7153783" y="1270000"/>
                    <a:pt x="6803136" y="1270000"/>
                  </a:cubicBezTo>
                  <a:lnTo>
                    <a:pt x="635000" y="1270000"/>
                  </a:lnTo>
                  <a:cubicBezTo>
                    <a:pt x="284353" y="1270000"/>
                    <a:pt x="0" y="985647"/>
                    <a:pt x="0" y="635000"/>
                  </a:cubicBezTo>
                  <a:cubicBezTo>
                    <a:pt x="0" y="284353"/>
                    <a:pt x="284353" y="0"/>
                    <a:pt x="635000" y="0"/>
                  </a:cubicBezTo>
                  <a:close/>
                </a:path>
              </a:pathLst>
            </a:custGeom>
            <a:solidFill>
              <a:srgbClr val="FFFFFF"/>
            </a:solidFill>
          </p:spPr>
          <p:txBody>
            <a:bodyPr/>
            <a:lstStyle/>
            <a:p>
              <a:endParaRPr lang="en-IN"/>
            </a:p>
          </p:txBody>
        </p:sp>
      </p:grpSp>
      <p:grpSp>
        <p:nvGrpSpPr>
          <p:cNvPr id="23" name="Group 23"/>
          <p:cNvGrpSpPr/>
          <p:nvPr/>
        </p:nvGrpSpPr>
        <p:grpSpPr>
          <a:xfrm>
            <a:off x="12201469" y="8530627"/>
            <a:ext cx="5578561" cy="952500"/>
            <a:chOff x="0" y="0"/>
            <a:chExt cx="7438081" cy="1270000"/>
          </a:xfrm>
        </p:grpSpPr>
        <p:sp>
          <p:nvSpPr>
            <p:cNvPr id="24" name="Freeform 24"/>
            <p:cNvSpPr/>
            <p:nvPr/>
          </p:nvSpPr>
          <p:spPr>
            <a:xfrm>
              <a:off x="0" y="0"/>
              <a:ext cx="7438136" cy="1270000"/>
            </a:xfrm>
            <a:custGeom>
              <a:avLst/>
              <a:gdLst/>
              <a:ahLst/>
              <a:cxnLst/>
              <a:rect l="l" t="t" r="r" b="b"/>
              <a:pathLst>
                <a:path w="7438136" h="1270000">
                  <a:moveTo>
                    <a:pt x="635000" y="0"/>
                  </a:moveTo>
                  <a:lnTo>
                    <a:pt x="6803136" y="0"/>
                  </a:lnTo>
                  <a:cubicBezTo>
                    <a:pt x="7153783" y="0"/>
                    <a:pt x="7438136" y="284353"/>
                    <a:pt x="7438136" y="635000"/>
                  </a:cubicBezTo>
                  <a:cubicBezTo>
                    <a:pt x="7438136" y="985647"/>
                    <a:pt x="7153783" y="1270000"/>
                    <a:pt x="6803136" y="1270000"/>
                  </a:cubicBezTo>
                  <a:lnTo>
                    <a:pt x="635000" y="1270000"/>
                  </a:lnTo>
                  <a:cubicBezTo>
                    <a:pt x="284353" y="1270000"/>
                    <a:pt x="0" y="985647"/>
                    <a:pt x="0" y="635000"/>
                  </a:cubicBezTo>
                  <a:cubicBezTo>
                    <a:pt x="0" y="284353"/>
                    <a:pt x="284353" y="0"/>
                    <a:pt x="635000" y="0"/>
                  </a:cubicBezTo>
                  <a:close/>
                </a:path>
              </a:pathLst>
            </a:custGeom>
            <a:solidFill>
              <a:srgbClr val="FFFFFF"/>
            </a:solidFill>
          </p:spPr>
          <p:txBody>
            <a:bodyPr/>
            <a:lstStyle/>
            <a:p>
              <a:endParaRPr lang="en-IN"/>
            </a:p>
          </p:txBody>
        </p:sp>
      </p:grpSp>
      <p:sp>
        <p:nvSpPr>
          <p:cNvPr id="25" name="TextBox 25"/>
          <p:cNvSpPr txBox="1"/>
          <p:nvPr/>
        </p:nvSpPr>
        <p:spPr>
          <a:xfrm>
            <a:off x="6996079" y="8806853"/>
            <a:ext cx="4433921" cy="410369"/>
          </a:xfrm>
          <a:prstGeom prst="rect">
            <a:avLst/>
          </a:prstGeom>
        </p:spPr>
        <p:txBody>
          <a:bodyPr wrap="square" lIns="0" tIns="0" rIns="0" bIns="0" rtlCol="0" anchor="t">
            <a:spAutoFit/>
          </a:bodyPr>
          <a:lstStyle/>
          <a:p>
            <a:pPr algn="ctr">
              <a:lnSpc>
                <a:spcPts val="3239"/>
              </a:lnSpc>
              <a:spcBef>
                <a:spcPct val="0"/>
              </a:spcBef>
            </a:pPr>
            <a:r>
              <a:rPr lang="en-US" sz="3085" b="1" dirty="0">
                <a:solidFill>
                  <a:srgbClr val="000000"/>
                </a:solidFill>
                <a:latin typeface="Raleway Bold"/>
                <a:ea typeface="Raleway Bold"/>
                <a:cs typeface="Raleway Bold"/>
                <a:sym typeface="Raleway Bold"/>
              </a:rPr>
              <a:t>Akhil  - AP22110010102</a:t>
            </a:r>
          </a:p>
        </p:txBody>
      </p:sp>
      <p:sp>
        <p:nvSpPr>
          <p:cNvPr id="26" name="TextBox 26"/>
          <p:cNvSpPr txBox="1"/>
          <p:nvPr/>
        </p:nvSpPr>
        <p:spPr>
          <a:xfrm>
            <a:off x="12609556" y="8863536"/>
            <a:ext cx="4888840" cy="384877"/>
          </a:xfrm>
          <a:prstGeom prst="rect">
            <a:avLst/>
          </a:prstGeom>
        </p:spPr>
        <p:txBody>
          <a:bodyPr lIns="0" tIns="0" rIns="0" bIns="0" rtlCol="0" anchor="t">
            <a:spAutoFit/>
          </a:bodyPr>
          <a:lstStyle/>
          <a:p>
            <a:pPr algn="ctr">
              <a:lnSpc>
                <a:spcPts val="2849"/>
              </a:lnSpc>
              <a:spcBef>
                <a:spcPct val="0"/>
              </a:spcBef>
            </a:pPr>
            <a:r>
              <a:rPr lang="en-US" sz="2713" b="1">
                <a:solidFill>
                  <a:srgbClr val="000000"/>
                </a:solidFill>
                <a:latin typeface="Raleway Bold"/>
                <a:ea typeface="Raleway Bold"/>
                <a:cs typeface="Raleway Bold"/>
                <a:sym typeface="Raleway Bold"/>
              </a:rPr>
              <a:t>Krishna Teja - AP22110010105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sp>
        <p:nvSpPr>
          <p:cNvPr id="3" name="TextBox 3"/>
          <p:cNvSpPr txBox="1"/>
          <p:nvPr/>
        </p:nvSpPr>
        <p:spPr>
          <a:xfrm>
            <a:off x="7975526" y="2720859"/>
            <a:ext cx="3085280" cy="403860"/>
          </a:xfrm>
          <a:prstGeom prst="rect">
            <a:avLst/>
          </a:prstGeom>
        </p:spPr>
        <p:txBody>
          <a:bodyPr lIns="0" tIns="0" rIns="0" bIns="0" rtlCol="0" anchor="t">
            <a:spAutoFit/>
          </a:bodyPr>
          <a:lstStyle/>
          <a:p>
            <a:pPr algn="l">
              <a:lnSpc>
                <a:spcPts val="3360"/>
              </a:lnSpc>
            </a:pPr>
            <a:r>
              <a:rPr lang="en-US" sz="3200" spc="32">
                <a:solidFill>
                  <a:srgbClr val="FFFFFF"/>
                </a:solidFill>
                <a:latin typeface="Raleway"/>
                <a:ea typeface="Raleway"/>
                <a:cs typeface="Raleway"/>
                <a:sym typeface="Raleway"/>
              </a:rPr>
              <a:t>Introduction</a:t>
            </a:r>
          </a:p>
        </p:txBody>
      </p:sp>
      <p:sp>
        <p:nvSpPr>
          <p:cNvPr id="4" name="TextBox 4"/>
          <p:cNvSpPr txBox="1"/>
          <p:nvPr/>
        </p:nvSpPr>
        <p:spPr>
          <a:xfrm>
            <a:off x="7975526" y="1982402"/>
            <a:ext cx="2153120" cy="651409"/>
          </a:xfrm>
          <a:prstGeom prst="rect">
            <a:avLst/>
          </a:prstGeom>
        </p:spPr>
        <p:txBody>
          <a:bodyPr lIns="0" tIns="0" rIns="0" bIns="0" rtlCol="0" anchor="t">
            <a:spAutoFit/>
          </a:bodyPr>
          <a:lstStyle/>
          <a:p>
            <a:pPr algn="just">
              <a:lnSpc>
                <a:spcPts val="5887"/>
              </a:lnSpc>
            </a:pPr>
            <a:r>
              <a:rPr lang="en-US" sz="6398" b="1" spc="62">
                <a:solidFill>
                  <a:srgbClr val="05F2F2"/>
                </a:solidFill>
                <a:latin typeface="TT Commons Pro Expanded Bold"/>
                <a:ea typeface="TT Commons Pro Expanded Bold"/>
                <a:cs typeface="TT Commons Pro Expanded Bold"/>
                <a:sym typeface="TT Commons Pro Expanded Bold"/>
              </a:rPr>
              <a:t>01</a:t>
            </a:r>
          </a:p>
        </p:txBody>
      </p:sp>
      <p:sp>
        <p:nvSpPr>
          <p:cNvPr id="5" name="TextBox 5"/>
          <p:cNvSpPr txBox="1"/>
          <p:nvPr/>
        </p:nvSpPr>
        <p:spPr>
          <a:xfrm>
            <a:off x="14312738" y="2960889"/>
            <a:ext cx="2563116" cy="822960"/>
          </a:xfrm>
          <a:prstGeom prst="rect">
            <a:avLst/>
          </a:prstGeom>
        </p:spPr>
        <p:txBody>
          <a:bodyPr lIns="0" tIns="0" rIns="0" bIns="0" rtlCol="0" anchor="t">
            <a:spAutoFit/>
          </a:bodyPr>
          <a:lstStyle/>
          <a:p>
            <a:pPr algn="l">
              <a:lnSpc>
                <a:spcPts val="3360"/>
              </a:lnSpc>
            </a:pPr>
            <a:r>
              <a:rPr lang="en-US" sz="3200" spc="32">
                <a:solidFill>
                  <a:srgbClr val="FFFFFF"/>
                </a:solidFill>
                <a:latin typeface="Raleway"/>
                <a:ea typeface="Raleway"/>
                <a:cs typeface="Raleway"/>
                <a:sym typeface="Raleway"/>
              </a:rPr>
              <a:t>Literature Study</a:t>
            </a:r>
          </a:p>
        </p:txBody>
      </p:sp>
      <p:sp>
        <p:nvSpPr>
          <p:cNvPr id="6" name="TextBox 6"/>
          <p:cNvSpPr txBox="1"/>
          <p:nvPr/>
        </p:nvSpPr>
        <p:spPr>
          <a:xfrm>
            <a:off x="14312738" y="1982402"/>
            <a:ext cx="2153120" cy="651409"/>
          </a:xfrm>
          <a:prstGeom prst="rect">
            <a:avLst/>
          </a:prstGeom>
        </p:spPr>
        <p:txBody>
          <a:bodyPr lIns="0" tIns="0" rIns="0" bIns="0" rtlCol="0" anchor="t">
            <a:spAutoFit/>
          </a:bodyPr>
          <a:lstStyle/>
          <a:p>
            <a:pPr algn="just">
              <a:lnSpc>
                <a:spcPts val="5887"/>
              </a:lnSpc>
            </a:pPr>
            <a:r>
              <a:rPr lang="en-US" sz="6398" b="1" spc="62">
                <a:solidFill>
                  <a:srgbClr val="05F2F2"/>
                </a:solidFill>
                <a:latin typeface="TT Commons Pro Expanded Bold"/>
                <a:ea typeface="TT Commons Pro Expanded Bold"/>
                <a:cs typeface="TT Commons Pro Expanded Bold"/>
                <a:sym typeface="TT Commons Pro Expanded Bold"/>
              </a:rPr>
              <a:t>02</a:t>
            </a:r>
          </a:p>
        </p:txBody>
      </p:sp>
      <p:sp>
        <p:nvSpPr>
          <p:cNvPr id="7" name="TextBox 7"/>
          <p:cNvSpPr txBox="1"/>
          <p:nvPr/>
        </p:nvSpPr>
        <p:spPr>
          <a:xfrm>
            <a:off x="14312738" y="5704942"/>
            <a:ext cx="2846899" cy="822960"/>
          </a:xfrm>
          <a:prstGeom prst="rect">
            <a:avLst/>
          </a:prstGeom>
        </p:spPr>
        <p:txBody>
          <a:bodyPr lIns="0" tIns="0" rIns="0" bIns="0" rtlCol="0" anchor="t">
            <a:spAutoFit/>
          </a:bodyPr>
          <a:lstStyle/>
          <a:p>
            <a:pPr algn="l">
              <a:lnSpc>
                <a:spcPts val="3360"/>
              </a:lnSpc>
            </a:pPr>
            <a:r>
              <a:rPr lang="en-US" sz="3200" spc="32">
                <a:solidFill>
                  <a:srgbClr val="FFFFFF"/>
                </a:solidFill>
                <a:latin typeface="Raleway"/>
                <a:ea typeface="Raleway"/>
                <a:cs typeface="Raleway"/>
                <a:sym typeface="Raleway"/>
              </a:rPr>
              <a:t>Proposed Architechture</a:t>
            </a:r>
          </a:p>
        </p:txBody>
      </p:sp>
      <p:sp>
        <p:nvSpPr>
          <p:cNvPr id="8" name="TextBox 8"/>
          <p:cNvSpPr txBox="1"/>
          <p:nvPr/>
        </p:nvSpPr>
        <p:spPr>
          <a:xfrm>
            <a:off x="14312738" y="4982108"/>
            <a:ext cx="2153120" cy="646634"/>
          </a:xfrm>
          <a:prstGeom prst="rect">
            <a:avLst/>
          </a:prstGeom>
        </p:spPr>
        <p:txBody>
          <a:bodyPr lIns="0" tIns="0" rIns="0" bIns="0" rtlCol="0" anchor="t">
            <a:spAutoFit/>
          </a:bodyPr>
          <a:lstStyle/>
          <a:p>
            <a:pPr algn="just">
              <a:lnSpc>
                <a:spcPts val="5887"/>
              </a:lnSpc>
            </a:pPr>
            <a:r>
              <a:rPr lang="en-US" sz="6398" b="1" spc="62">
                <a:solidFill>
                  <a:srgbClr val="05F2F2"/>
                </a:solidFill>
                <a:latin typeface="TT Commons Pro Expanded Bold"/>
                <a:ea typeface="TT Commons Pro Expanded Bold"/>
                <a:cs typeface="TT Commons Pro Expanded Bold"/>
                <a:sym typeface="TT Commons Pro Expanded Bold"/>
              </a:rPr>
              <a:t>04</a:t>
            </a:r>
          </a:p>
        </p:txBody>
      </p:sp>
      <p:sp>
        <p:nvSpPr>
          <p:cNvPr id="9" name="TextBox 9"/>
          <p:cNvSpPr txBox="1"/>
          <p:nvPr/>
        </p:nvSpPr>
        <p:spPr>
          <a:xfrm>
            <a:off x="7975526" y="8478941"/>
            <a:ext cx="2563116" cy="403769"/>
          </a:xfrm>
          <a:prstGeom prst="rect">
            <a:avLst/>
          </a:prstGeom>
        </p:spPr>
        <p:txBody>
          <a:bodyPr lIns="0" tIns="0" rIns="0" bIns="0" rtlCol="0" anchor="t">
            <a:spAutoFit/>
          </a:bodyPr>
          <a:lstStyle/>
          <a:p>
            <a:pPr algn="l">
              <a:lnSpc>
                <a:spcPts val="3360"/>
              </a:lnSpc>
            </a:pPr>
            <a:r>
              <a:rPr lang="en-US" sz="3200" spc="32">
                <a:solidFill>
                  <a:srgbClr val="FFFFFF"/>
                </a:solidFill>
                <a:latin typeface="Raleway"/>
                <a:ea typeface="Raleway"/>
                <a:cs typeface="Raleway"/>
                <a:sym typeface="Raleway"/>
              </a:rPr>
              <a:t>Future Work</a:t>
            </a:r>
          </a:p>
        </p:txBody>
      </p:sp>
      <p:sp>
        <p:nvSpPr>
          <p:cNvPr id="10" name="TextBox 10"/>
          <p:cNvSpPr txBox="1"/>
          <p:nvPr/>
        </p:nvSpPr>
        <p:spPr>
          <a:xfrm>
            <a:off x="7975526" y="7782124"/>
            <a:ext cx="2153120" cy="646634"/>
          </a:xfrm>
          <a:prstGeom prst="rect">
            <a:avLst/>
          </a:prstGeom>
        </p:spPr>
        <p:txBody>
          <a:bodyPr lIns="0" tIns="0" rIns="0" bIns="0" rtlCol="0" anchor="t">
            <a:spAutoFit/>
          </a:bodyPr>
          <a:lstStyle/>
          <a:p>
            <a:pPr algn="just">
              <a:lnSpc>
                <a:spcPts val="5887"/>
              </a:lnSpc>
            </a:pPr>
            <a:r>
              <a:rPr lang="en-US" sz="6398" b="1" spc="62">
                <a:solidFill>
                  <a:srgbClr val="05F2F2"/>
                </a:solidFill>
                <a:latin typeface="TT Commons Pro Expanded Bold"/>
                <a:ea typeface="TT Commons Pro Expanded Bold"/>
                <a:cs typeface="TT Commons Pro Expanded Bold"/>
                <a:sym typeface="TT Commons Pro Expanded Bold"/>
              </a:rPr>
              <a:t>05</a:t>
            </a:r>
          </a:p>
        </p:txBody>
      </p:sp>
      <p:sp>
        <p:nvSpPr>
          <p:cNvPr id="11" name="TextBox 11"/>
          <p:cNvSpPr txBox="1"/>
          <p:nvPr/>
        </p:nvSpPr>
        <p:spPr>
          <a:xfrm>
            <a:off x="7975526" y="5696681"/>
            <a:ext cx="3570052" cy="822960"/>
          </a:xfrm>
          <a:prstGeom prst="rect">
            <a:avLst/>
          </a:prstGeom>
        </p:spPr>
        <p:txBody>
          <a:bodyPr lIns="0" tIns="0" rIns="0" bIns="0" rtlCol="0" anchor="t">
            <a:spAutoFit/>
          </a:bodyPr>
          <a:lstStyle/>
          <a:p>
            <a:pPr algn="l">
              <a:lnSpc>
                <a:spcPts val="3360"/>
              </a:lnSpc>
            </a:pPr>
            <a:r>
              <a:rPr lang="en-US" sz="3200" spc="32">
                <a:solidFill>
                  <a:srgbClr val="FFFFFF"/>
                </a:solidFill>
                <a:latin typeface="Raleway"/>
                <a:ea typeface="Raleway"/>
                <a:cs typeface="Raleway"/>
                <a:sym typeface="Raleway"/>
              </a:rPr>
              <a:t>End-to-End memory networks</a:t>
            </a:r>
          </a:p>
        </p:txBody>
      </p:sp>
      <p:sp>
        <p:nvSpPr>
          <p:cNvPr id="12" name="TextBox 12"/>
          <p:cNvSpPr txBox="1"/>
          <p:nvPr/>
        </p:nvSpPr>
        <p:spPr>
          <a:xfrm>
            <a:off x="7975526" y="4910263"/>
            <a:ext cx="2153120" cy="651409"/>
          </a:xfrm>
          <a:prstGeom prst="rect">
            <a:avLst/>
          </a:prstGeom>
        </p:spPr>
        <p:txBody>
          <a:bodyPr lIns="0" tIns="0" rIns="0" bIns="0" rtlCol="0" anchor="t">
            <a:spAutoFit/>
          </a:bodyPr>
          <a:lstStyle/>
          <a:p>
            <a:pPr algn="just">
              <a:lnSpc>
                <a:spcPts val="5887"/>
              </a:lnSpc>
            </a:pPr>
            <a:r>
              <a:rPr lang="en-US" sz="6398" b="1" spc="62">
                <a:solidFill>
                  <a:srgbClr val="05F2F2"/>
                </a:solidFill>
                <a:latin typeface="TT Commons Pro Expanded Bold"/>
                <a:ea typeface="TT Commons Pro Expanded Bold"/>
                <a:cs typeface="TT Commons Pro Expanded Bold"/>
                <a:sym typeface="TT Commons Pro Expanded Bold"/>
              </a:rPr>
              <a:t>03</a:t>
            </a:r>
          </a:p>
        </p:txBody>
      </p:sp>
      <p:sp>
        <p:nvSpPr>
          <p:cNvPr id="13" name="TextBox 13"/>
          <p:cNvSpPr txBox="1"/>
          <p:nvPr/>
        </p:nvSpPr>
        <p:spPr>
          <a:xfrm>
            <a:off x="14312738" y="8718925"/>
            <a:ext cx="2965141" cy="403769"/>
          </a:xfrm>
          <a:prstGeom prst="rect">
            <a:avLst/>
          </a:prstGeom>
        </p:spPr>
        <p:txBody>
          <a:bodyPr lIns="0" tIns="0" rIns="0" bIns="0" rtlCol="0" anchor="t">
            <a:spAutoFit/>
          </a:bodyPr>
          <a:lstStyle/>
          <a:p>
            <a:pPr algn="l">
              <a:lnSpc>
                <a:spcPts val="3360"/>
              </a:lnSpc>
            </a:pPr>
            <a:r>
              <a:rPr lang="en-US" sz="3200" spc="32">
                <a:solidFill>
                  <a:srgbClr val="FFFFFF"/>
                </a:solidFill>
                <a:latin typeface="Raleway"/>
                <a:ea typeface="Raleway"/>
                <a:cs typeface="Raleway"/>
                <a:sym typeface="Raleway"/>
              </a:rPr>
              <a:t> References</a:t>
            </a:r>
          </a:p>
        </p:txBody>
      </p:sp>
      <p:sp>
        <p:nvSpPr>
          <p:cNvPr id="14" name="TextBox 14"/>
          <p:cNvSpPr txBox="1"/>
          <p:nvPr/>
        </p:nvSpPr>
        <p:spPr>
          <a:xfrm>
            <a:off x="14312738" y="7834851"/>
            <a:ext cx="2153120" cy="646634"/>
          </a:xfrm>
          <a:prstGeom prst="rect">
            <a:avLst/>
          </a:prstGeom>
        </p:spPr>
        <p:txBody>
          <a:bodyPr lIns="0" tIns="0" rIns="0" bIns="0" rtlCol="0" anchor="t">
            <a:spAutoFit/>
          </a:bodyPr>
          <a:lstStyle/>
          <a:p>
            <a:pPr algn="just">
              <a:lnSpc>
                <a:spcPts val="5887"/>
              </a:lnSpc>
            </a:pPr>
            <a:r>
              <a:rPr lang="en-US" sz="6398" b="1" spc="62">
                <a:solidFill>
                  <a:srgbClr val="05F2F2"/>
                </a:solidFill>
                <a:latin typeface="TT Commons Pro Expanded Bold"/>
                <a:ea typeface="TT Commons Pro Expanded Bold"/>
                <a:cs typeface="TT Commons Pro Expanded Bold"/>
                <a:sym typeface="TT Commons Pro Expanded Bold"/>
              </a:rPr>
              <a:t>06</a:t>
            </a:r>
          </a:p>
        </p:txBody>
      </p:sp>
      <p:grpSp>
        <p:nvGrpSpPr>
          <p:cNvPr id="15" name="Group 15"/>
          <p:cNvGrpSpPr/>
          <p:nvPr/>
        </p:nvGrpSpPr>
        <p:grpSpPr>
          <a:xfrm rot="5400000">
            <a:off x="2480816" y="5095874"/>
            <a:ext cx="8277225" cy="47625"/>
            <a:chOff x="0" y="0"/>
            <a:chExt cx="11036300" cy="63500"/>
          </a:xfrm>
        </p:grpSpPr>
        <p:sp>
          <p:nvSpPr>
            <p:cNvPr id="16" name="Freeform 16"/>
            <p:cNvSpPr/>
            <p:nvPr/>
          </p:nvSpPr>
          <p:spPr>
            <a:xfrm>
              <a:off x="0" y="0"/>
              <a:ext cx="11036300" cy="63500"/>
            </a:xfrm>
            <a:custGeom>
              <a:avLst/>
              <a:gdLst/>
              <a:ahLst/>
              <a:cxnLst/>
              <a:rect l="l" t="t" r="r" b="b"/>
              <a:pathLst>
                <a:path w="11036300" h="63500">
                  <a:moveTo>
                    <a:pt x="31750" y="0"/>
                  </a:moveTo>
                  <a:lnTo>
                    <a:pt x="11004550" y="0"/>
                  </a:lnTo>
                  <a:cubicBezTo>
                    <a:pt x="11022076" y="0"/>
                    <a:pt x="11036300" y="14224"/>
                    <a:pt x="11036300" y="31750"/>
                  </a:cubicBezTo>
                  <a:cubicBezTo>
                    <a:pt x="11036300" y="49276"/>
                    <a:pt x="11022076" y="63500"/>
                    <a:pt x="11004550" y="63500"/>
                  </a:cubicBezTo>
                  <a:lnTo>
                    <a:pt x="31750" y="63500"/>
                  </a:lnTo>
                  <a:cubicBezTo>
                    <a:pt x="14224" y="63500"/>
                    <a:pt x="0" y="49276"/>
                    <a:pt x="0" y="31750"/>
                  </a:cubicBezTo>
                  <a:cubicBezTo>
                    <a:pt x="0" y="14224"/>
                    <a:pt x="14224" y="0"/>
                    <a:pt x="31750" y="0"/>
                  </a:cubicBezTo>
                  <a:close/>
                </a:path>
              </a:pathLst>
            </a:custGeom>
            <a:solidFill>
              <a:srgbClr val="FFFFFF"/>
            </a:solidFill>
          </p:spPr>
          <p:txBody>
            <a:bodyPr/>
            <a:lstStyle/>
            <a:p>
              <a:endParaRPr lang="en-IN"/>
            </a:p>
          </p:txBody>
        </p:sp>
      </p:grpSp>
      <p:sp>
        <p:nvSpPr>
          <p:cNvPr id="17" name="TextBox 17"/>
          <p:cNvSpPr txBox="1"/>
          <p:nvPr/>
        </p:nvSpPr>
        <p:spPr>
          <a:xfrm>
            <a:off x="1165972" y="4207039"/>
            <a:ext cx="5413090" cy="2076496"/>
          </a:xfrm>
          <a:prstGeom prst="rect">
            <a:avLst/>
          </a:prstGeom>
        </p:spPr>
        <p:txBody>
          <a:bodyPr lIns="0" tIns="0" rIns="0" bIns="0" rtlCol="0" anchor="t">
            <a:spAutoFit/>
          </a:bodyPr>
          <a:lstStyle/>
          <a:p>
            <a:pPr algn="l">
              <a:lnSpc>
                <a:spcPts val="8402"/>
              </a:lnSpc>
            </a:pPr>
            <a:r>
              <a:rPr lang="en-US" sz="8002" b="1">
                <a:solidFill>
                  <a:srgbClr val="FFFFFF"/>
                </a:solidFill>
                <a:latin typeface="Raleway Bold"/>
                <a:ea typeface="Raleway Bold"/>
                <a:cs typeface="Raleway Bold"/>
                <a:sym typeface="Raleway Bold"/>
              </a:rPr>
              <a:t>Table Of Contents</a:t>
            </a:r>
          </a:p>
        </p:txBody>
      </p:sp>
      <p:sp>
        <p:nvSpPr>
          <p:cNvPr id="18" name="Freeform 18"/>
          <p:cNvSpPr/>
          <p:nvPr/>
        </p:nvSpPr>
        <p:spPr>
          <a:xfrm>
            <a:off x="1028700" y="1028700"/>
            <a:ext cx="1219200" cy="609600"/>
          </a:xfrm>
          <a:custGeom>
            <a:avLst/>
            <a:gdLst/>
            <a:ahLst/>
            <a:cxnLst/>
            <a:rect l="l" t="t" r="r" b="b"/>
            <a:pathLst>
              <a:path w="1219200" h="609600">
                <a:moveTo>
                  <a:pt x="0" y="0"/>
                </a:moveTo>
                <a:lnTo>
                  <a:pt x="1219200" y="0"/>
                </a:lnTo>
                <a:lnTo>
                  <a:pt x="1219200" y="609600"/>
                </a:lnTo>
                <a:lnTo>
                  <a:pt x="0" y="60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9" name="Freeform 19"/>
          <p:cNvSpPr/>
          <p:nvPr/>
        </p:nvSpPr>
        <p:spPr>
          <a:xfrm rot="-10800000" flipH="1">
            <a:off x="-159987" y="8642725"/>
            <a:ext cx="4032504" cy="4114800"/>
          </a:xfrm>
          <a:custGeom>
            <a:avLst/>
            <a:gdLst/>
            <a:ahLst/>
            <a:cxnLst/>
            <a:rect l="l" t="t" r="r" b="b"/>
            <a:pathLst>
              <a:path w="4032504" h="4114800">
                <a:moveTo>
                  <a:pt x="4032504" y="0"/>
                </a:moveTo>
                <a:lnTo>
                  <a:pt x="0" y="0"/>
                </a:lnTo>
                <a:lnTo>
                  <a:pt x="0" y="4114800"/>
                </a:lnTo>
                <a:lnTo>
                  <a:pt x="4032504" y="4114800"/>
                </a:lnTo>
                <a:lnTo>
                  <a:pt x="4032504" y="0"/>
                </a:lnTo>
                <a:close/>
              </a:path>
            </a:pathLst>
          </a:custGeom>
          <a:blipFill>
            <a:blip r:embed="rId5">
              <a:extLst>
                <a:ext uri="{96DAC541-7B7A-43D3-8B79-37D633B846F1}">
                  <asvg:svgBlip xmlns:asvg="http://schemas.microsoft.com/office/drawing/2016/SVG/main" r:embed="rId6"/>
                </a:ext>
              </a:extLst>
            </a:blip>
            <a:stretch>
              <a:fillRect r="-151"/>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76" t="-25323" r="-32" b="-25323"/>
            </a:stretch>
          </a:blipFill>
        </p:spPr>
        <p:txBody>
          <a:bodyPr/>
          <a:lstStyle/>
          <a:p>
            <a:endParaRPr lang="en-IN"/>
          </a:p>
        </p:txBody>
      </p:sp>
      <p:sp>
        <p:nvSpPr>
          <p:cNvPr id="3" name="Freeform 3"/>
          <p:cNvSpPr/>
          <p:nvPr/>
        </p:nvSpPr>
        <p:spPr>
          <a:xfrm>
            <a:off x="9392416" y="7883845"/>
            <a:ext cx="541394" cy="434847"/>
          </a:xfrm>
          <a:custGeom>
            <a:avLst/>
            <a:gdLst/>
            <a:ahLst/>
            <a:cxnLst/>
            <a:rect l="l" t="t" r="r" b="b"/>
            <a:pathLst>
              <a:path w="541394" h="434847">
                <a:moveTo>
                  <a:pt x="0" y="0"/>
                </a:moveTo>
                <a:lnTo>
                  <a:pt x="541394" y="0"/>
                </a:lnTo>
                <a:lnTo>
                  <a:pt x="541394" y="434847"/>
                </a:lnTo>
                <a:lnTo>
                  <a:pt x="0" y="434847"/>
                </a:lnTo>
                <a:lnTo>
                  <a:pt x="0" y="0"/>
                </a:lnTo>
                <a:close/>
              </a:path>
            </a:pathLst>
          </a:custGeom>
          <a:blipFill>
            <a:blip r:embed="rId3">
              <a:extLst>
                <a:ext uri="{96DAC541-7B7A-43D3-8B79-37D633B846F1}">
                  <asvg:svgBlip xmlns:asvg="http://schemas.microsoft.com/office/drawing/2016/SVG/main" r:embed="rId4"/>
                </a:ext>
              </a:extLst>
            </a:blip>
            <a:stretch>
              <a:fillRect b="-475"/>
            </a:stretch>
          </a:blipFill>
        </p:spPr>
        <p:txBody>
          <a:bodyPr/>
          <a:lstStyle/>
          <a:p>
            <a:endParaRPr lang="en-IN"/>
          </a:p>
        </p:txBody>
      </p:sp>
      <p:sp>
        <p:nvSpPr>
          <p:cNvPr id="4" name="Freeform 4"/>
          <p:cNvSpPr/>
          <p:nvPr/>
        </p:nvSpPr>
        <p:spPr>
          <a:xfrm>
            <a:off x="10718864" y="7883845"/>
            <a:ext cx="434847" cy="434847"/>
          </a:xfrm>
          <a:custGeom>
            <a:avLst/>
            <a:gdLst/>
            <a:ahLst/>
            <a:cxnLst/>
            <a:rect l="l" t="t" r="r" b="b"/>
            <a:pathLst>
              <a:path w="434847" h="434847">
                <a:moveTo>
                  <a:pt x="0" y="0"/>
                </a:moveTo>
                <a:lnTo>
                  <a:pt x="434847" y="0"/>
                </a:lnTo>
                <a:lnTo>
                  <a:pt x="434847" y="434847"/>
                </a:lnTo>
                <a:lnTo>
                  <a:pt x="0" y="4348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1904306" y="7883845"/>
            <a:ext cx="610312" cy="434847"/>
          </a:xfrm>
          <a:custGeom>
            <a:avLst/>
            <a:gdLst/>
            <a:ahLst/>
            <a:cxnLst/>
            <a:rect l="l" t="t" r="r" b="b"/>
            <a:pathLst>
              <a:path w="610312" h="434847">
                <a:moveTo>
                  <a:pt x="0" y="0"/>
                </a:moveTo>
                <a:lnTo>
                  <a:pt x="610312" y="0"/>
                </a:lnTo>
                <a:lnTo>
                  <a:pt x="610312" y="434847"/>
                </a:lnTo>
                <a:lnTo>
                  <a:pt x="0" y="434847"/>
                </a:lnTo>
                <a:lnTo>
                  <a:pt x="0" y="0"/>
                </a:lnTo>
                <a:close/>
              </a:path>
            </a:pathLst>
          </a:custGeom>
          <a:blipFill>
            <a:blip r:embed="rId7">
              <a:extLst>
                <a:ext uri="{96DAC541-7B7A-43D3-8B79-37D633B846F1}">
                  <asvg:svgBlip xmlns:asvg="http://schemas.microsoft.com/office/drawing/2016/SVG/main" r:embed="rId8"/>
                </a:ext>
              </a:extLst>
            </a:blip>
            <a:stretch>
              <a:fillRect r="-679"/>
            </a:stretch>
          </a:blipFill>
        </p:spPr>
        <p:txBody>
          <a:bodyPr/>
          <a:lstStyle/>
          <a:p>
            <a:endParaRPr lang="en-IN"/>
          </a:p>
        </p:txBody>
      </p:sp>
      <p:sp>
        <p:nvSpPr>
          <p:cNvPr id="6" name="Freeform 6"/>
          <p:cNvSpPr/>
          <p:nvPr/>
        </p:nvSpPr>
        <p:spPr>
          <a:xfrm>
            <a:off x="13265214" y="7883845"/>
            <a:ext cx="434847" cy="434847"/>
          </a:xfrm>
          <a:custGeom>
            <a:avLst/>
            <a:gdLst/>
            <a:ahLst/>
            <a:cxnLst/>
            <a:rect l="l" t="t" r="r" b="b"/>
            <a:pathLst>
              <a:path w="434847" h="434847">
                <a:moveTo>
                  <a:pt x="0" y="0"/>
                </a:moveTo>
                <a:lnTo>
                  <a:pt x="434847" y="0"/>
                </a:lnTo>
                <a:lnTo>
                  <a:pt x="434847" y="434847"/>
                </a:lnTo>
                <a:lnTo>
                  <a:pt x="0" y="4348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Freeform 7"/>
          <p:cNvSpPr/>
          <p:nvPr/>
        </p:nvSpPr>
        <p:spPr>
          <a:xfrm>
            <a:off x="1022547" y="2530409"/>
            <a:ext cx="6957830" cy="6757793"/>
          </a:xfrm>
          <a:custGeom>
            <a:avLst/>
            <a:gdLst/>
            <a:ahLst/>
            <a:cxnLst/>
            <a:rect l="l" t="t" r="r" b="b"/>
            <a:pathLst>
              <a:path w="6957830" h="6757793">
                <a:moveTo>
                  <a:pt x="0" y="0"/>
                </a:moveTo>
                <a:lnTo>
                  <a:pt x="6957830" y="0"/>
                </a:lnTo>
                <a:lnTo>
                  <a:pt x="6957830" y="6757793"/>
                </a:lnTo>
                <a:lnTo>
                  <a:pt x="0" y="6757793"/>
                </a:lnTo>
                <a:lnTo>
                  <a:pt x="0" y="0"/>
                </a:lnTo>
                <a:close/>
              </a:path>
            </a:pathLst>
          </a:custGeom>
          <a:blipFill>
            <a:blip r:embed="rId11">
              <a:extLst>
                <a:ext uri="{96DAC541-7B7A-43D3-8B79-37D633B846F1}">
                  <asvg:svgBlip xmlns:asvg="http://schemas.microsoft.com/office/drawing/2016/SVG/main" r:embed="rId12"/>
                </a:ext>
              </a:extLst>
            </a:blip>
            <a:stretch>
              <a:fillRect r="-134"/>
            </a:stretch>
          </a:blipFill>
        </p:spPr>
        <p:txBody>
          <a:bodyPr/>
          <a:lstStyle/>
          <a:p>
            <a:endParaRPr lang="en-IN"/>
          </a:p>
        </p:txBody>
      </p:sp>
      <p:sp>
        <p:nvSpPr>
          <p:cNvPr id="8" name="Freeform 8"/>
          <p:cNvSpPr/>
          <p:nvPr/>
        </p:nvSpPr>
        <p:spPr>
          <a:xfrm>
            <a:off x="15523139" y="1028700"/>
            <a:ext cx="1736161" cy="1358546"/>
          </a:xfrm>
          <a:custGeom>
            <a:avLst/>
            <a:gdLst/>
            <a:ahLst/>
            <a:cxnLst/>
            <a:rect l="l" t="t" r="r" b="b"/>
            <a:pathLst>
              <a:path w="1736161" h="1358546">
                <a:moveTo>
                  <a:pt x="0" y="0"/>
                </a:moveTo>
                <a:lnTo>
                  <a:pt x="1736161" y="0"/>
                </a:lnTo>
                <a:lnTo>
                  <a:pt x="1736161" y="1358546"/>
                </a:lnTo>
                <a:lnTo>
                  <a:pt x="0" y="1358546"/>
                </a:lnTo>
                <a:lnTo>
                  <a:pt x="0" y="0"/>
                </a:lnTo>
                <a:close/>
              </a:path>
            </a:pathLst>
          </a:custGeom>
          <a:blipFill>
            <a:blip r:embed="rId13">
              <a:extLst>
                <a:ext uri="{96DAC541-7B7A-43D3-8B79-37D633B846F1}">
                  <asvg:svgBlip xmlns:asvg="http://schemas.microsoft.com/office/drawing/2016/SVG/main" r:embed="rId14"/>
                </a:ext>
              </a:extLst>
            </a:blip>
            <a:stretch>
              <a:fillRect r="-138"/>
            </a:stretch>
          </a:blipFill>
        </p:spPr>
        <p:txBody>
          <a:bodyPr/>
          <a:lstStyle/>
          <a:p>
            <a:endParaRPr lang="en-IN"/>
          </a:p>
        </p:txBody>
      </p:sp>
      <p:sp>
        <p:nvSpPr>
          <p:cNvPr id="9" name="Freeform 9"/>
          <p:cNvSpPr/>
          <p:nvPr/>
        </p:nvSpPr>
        <p:spPr>
          <a:xfrm>
            <a:off x="1028700" y="1028700"/>
            <a:ext cx="1219200" cy="609600"/>
          </a:xfrm>
          <a:custGeom>
            <a:avLst/>
            <a:gdLst/>
            <a:ahLst/>
            <a:cxnLst/>
            <a:rect l="l" t="t" r="r" b="b"/>
            <a:pathLst>
              <a:path w="1219200" h="609600">
                <a:moveTo>
                  <a:pt x="0" y="0"/>
                </a:moveTo>
                <a:lnTo>
                  <a:pt x="1219200" y="0"/>
                </a:lnTo>
                <a:lnTo>
                  <a:pt x="1219200" y="609600"/>
                </a:lnTo>
                <a:lnTo>
                  <a:pt x="0" y="6096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0" name="Freeform 10"/>
          <p:cNvSpPr/>
          <p:nvPr/>
        </p:nvSpPr>
        <p:spPr>
          <a:xfrm>
            <a:off x="1822996" y="3467356"/>
            <a:ext cx="4047467" cy="4114800"/>
          </a:xfrm>
          <a:custGeom>
            <a:avLst/>
            <a:gdLst/>
            <a:ahLst/>
            <a:cxnLst/>
            <a:rect l="l" t="t" r="r" b="b"/>
            <a:pathLst>
              <a:path w="4047467" h="4114800">
                <a:moveTo>
                  <a:pt x="0" y="0"/>
                </a:moveTo>
                <a:lnTo>
                  <a:pt x="4047467" y="0"/>
                </a:lnTo>
                <a:lnTo>
                  <a:pt x="4047467"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r="-251"/>
            </a:stretch>
          </a:blipFill>
        </p:spPr>
        <p:txBody>
          <a:bodyPr/>
          <a:lstStyle/>
          <a:p>
            <a:endParaRPr lang="en-IN"/>
          </a:p>
        </p:txBody>
      </p:sp>
      <p:sp>
        <p:nvSpPr>
          <p:cNvPr id="11" name="TextBox 11"/>
          <p:cNvSpPr txBox="1"/>
          <p:nvPr/>
        </p:nvSpPr>
        <p:spPr>
          <a:xfrm>
            <a:off x="8584052" y="2736031"/>
            <a:ext cx="8293431" cy="1009696"/>
          </a:xfrm>
          <a:prstGeom prst="rect">
            <a:avLst/>
          </a:prstGeom>
        </p:spPr>
        <p:txBody>
          <a:bodyPr lIns="0" tIns="0" rIns="0" bIns="0" rtlCol="0" anchor="t">
            <a:spAutoFit/>
          </a:bodyPr>
          <a:lstStyle/>
          <a:p>
            <a:pPr algn="l">
              <a:lnSpc>
                <a:spcPts val="8402"/>
              </a:lnSpc>
            </a:pPr>
            <a:r>
              <a:rPr lang="en-US" sz="8002" b="1">
                <a:solidFill>
                  <a:srgbClr val="FFFFFF"/>
                </a:solidFill>
                <a:latin typeface="Raleway Bold"/>
                <a:ea typeface="Raleway Bold"/>
                <a:cs typeface="Raleway Bold"/>
                <a:sym typeface="Raleway Bold"/>
              </a:rPr>
              <a:t>INTRODUCTION</a:t>
            </a:r>
          </a:p>
        </p:txBody>
      </p:sp>
      <p:sp>
        <p:nvSpPr>
          <p:cNvPr id="12" name="TextBox 12"/>
          <p:cNvSpPr txBox="1"/>
          <p:nvPr/>
        </p:nvSpPr>
        <p:spPr>
          <a:xfrm>
            <a:off x="8584052" y="3986722"/>
            <a:ext cx="9372847" cy="3855720"/>
          </a:xfrm>
          <a:prstGeom prst="rect">
            <a:avLst/>
          </a:prstGeom>
        </p:spPr>
        <p:txBody>
          <a:bodyPr lIns="0" tIns="0" rIns="0" bIns="0" rtlCol="0" anchor="t">
            <a:spAutoFit/>
          </a:bodyPr>
          <a:lstStyle/>
          <a:p>
            <a:pPr algn="just">
              <a:lnSpc>
                <a:spcPts val="3779"/>
              </a:lnSpc>
            </a:pPr>
            <a:r>
              <a:rPr lang="en-US" sz="2699" spc="25">
                <a:solidFill>
                  <a:srgbClr val="FFFFFF"/>
                </a:solidFill>
                <a:latin typeface="Raleway"/>
                <a:ea typeface="Raleway"/>
                <a:cs typeface="Raleway"/>
                <a:sym typeface="Raleway"/>
              </a:rPr>
              <a:t>●  A multimodal chatbot is a type of artificial intelligence (AI) that is capable of recognizing and responding to multiple modes of input.</a:t>
            </a:r>
          </a:p>
          <a:p>
            <a:pPr algn="just">
              <a:lnSpc>
                <a:spcPts val="3779"/>
              </a:lnSpc>
            </a:pPr>
            <a:r>
              <a:rPr lang="en-US" sz="2699" spc="25">
                <a:solidFill>
                  <a:srgbClr val="FFFFFF"/>
                </a:solidFill>
                <a:latin typeface="Raleway"/>
                <a:ea typeface="Raleway"/>
                <a:cs typeface="Raleway"/>
                <a:sym typeface="Raleway"/>
              </a:rPr>
              <a:t>●  Chatbots can be used in the customer service and Applications</a:t>
            </a:r>
          </a:p>
          <a:p>
            <a:pPr algn="just">
              <a:lnSpc>
                <a:spcPts val="3779"/>
              </a:lnSpc>
            </a:pPr>
            <a:r>
              <a:rPr lang="en-US" sz="2699" spc="25">
                <a:solidFill>
                  <a:srgbClr val="FFFFFF"/>
                </a:solidFill>
                <a:latin typeface="Raleway"/>
                <a:ea typeface="Raleway"/>
                <a:cs typeface="Raleway"/>
                <a:sym typeface="Raleway"/>
              </a:rPr>
              <a:t>● Users can communicate with a virtual assistant by using chatbots, which enables quicker and more precise responses.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554" r="-39" b="-14554"/>
            </a:stretch>
          </a:blipFill>
        </p:spPr>
        <p:txBody>
          <a:bodyPr/>
          <a:lstStyle/>
          <a:p>
            <a:endParaRPr lang="en-IN"/>
          </a:p>
        </p:txBody>
      </p:sp>
      <p:sp>
        <p:nvSpPr>
          <p:cNvPr id="3" name="Freeform 3"/>
          <p:cNvSpPr/>
          <p:nvPr/>
        </p:nvSpPr>
        <p:spPr>
          <a:xfrm>
            <a:off x="10015666" y="2256906"/>
            <a:ext cx="7446189" cy="6457877"/>
          </a:xfrm>
          <a:custGeom>
            <a:avLst/>
            <a:gdLst/>
            <a:ahLst/>
            <a:cxnLst/>
            <a:rect l="l" t="t" r="r" b="b"/>
            <a:pathLst>
              <a:path w="7446189" h="6457877">
                <a:moveTo>
                  <a:pt x="0" y="0"/>
                </a:moveTo>
                <a:lnTo>
                  <a:pt x="7446189" y="0"/>
                </a:lnTo>
                <a:lnTo>
                  <a:pt x="7446189" y="6457877"/>
                </a:lnTo>
                <a:lnTo>
                  <a:pt x="0" y="6457877"/>
                </a:lnTo>
                <a:lnTo>
                  <a:pt x="0" y="0"/>
                </a:lnTo>
                <a:close/>
              </a:path>
            </a:pathLst>
          </a:custGeom>
          <a:blipFill>
            <a:blip r:embed="rId3">
              <a:extLst>
                <a:ext uri="{96DAC541-7B7A-43D3-8B79-37D633B846F1}">
                  <asvg:svgBlip xmlns:asvg="http://schemas.microsoft.com/office/drawing/2016/SVG/main" r:embed="rId4"/>
                </a:ext>
              </a:extLst>
            </a:blip>
            <a:stretch>
              <a:fillRect b="-264"/>
            </a:stretch>
          </a:blipFill>
        </p:spPr>
        <p:txBody>
          <a:bodyPr/>
          <a:lstStyle/>
          <a:p>
            <a:endParaRPr lang="en-IN"/>
          </a:p>
        </p:txBody>
      </p:sp>
      <p:sp>
        <p:nvSpPr>
          <p:cNvPr id="4" name="TextBox 4"/>
          <p:cNvSpPr txBox="1"/>
          <p:nvPr/>
        </p:nvSpPr>
        <p:spPr>
          <a:xfrm>
            <a:off x="1028700" y="1323433"/>
            <a:ext cx="7640461" cy="2076496"/>
          </a:xfrm>
          <a:prstGeom prst="rect">
            <a:avLst/>
          </a:prstGeom>
        </p:spPr>
        <p:txBody>
          <a:bodyPr lIns="0" tIns="0" rIns="0" bIns="0" rtlCol="0" anchor="t">
            <a:spAutoFit/>
          </a:bodyPr>
          <a:lstStyle/>
          <a:p>
            <a:pPr algn="l">
              <a:lnSpc>
                <a:spcPts val="8402"/>
              </a:lnSpc>
            </a:pPr>
            <a:r>
              <a:rPr lang="en-US" sz="8002" b="1">
                <a:solidFill>
                  <a:srgbClr val="FFFFFF"/>
                </a:solidFill>
                <a:latin typeface="Raleway Bold"/>
                <a:ea typeface="Raleway Bold"/>
                <a:cs typeface="Raleway Bold"/>
                <a:sym typeface="Raleway Bold"/>
              </a:rPr>
              <a:t>LITERATURE STUDY</a:t>
            </a:r>
          </a:p>
        </p:txBody>
      </p:sp>
      <p:sp>
        <p:nvSpPr>
          <p:cNvPr id="5" name="TextBox 5"/>
          <p:cNvSpPr txBox="1"/>
          <p:nvPr/>
        </p:nvSpPr>
        <p:spPr>
          <a:xfrm>
            <a:off x="1028700" y="4592948"/>
            <a:ext cx="8115300" cy="4808220"/>
          </a:xfrm>
          <a:prstGeom prst="rect">
            <a:avLst/>
          </a:prstGeom>
        </p:spPr>
        <p:txBody>
          <a:bodyPr lIns="0" tIns="0" rIns="0" bIns="0" rtlCol="0" anchor="t">
            <a:spAutoFit/>
          </a:bodyPr>
          <a:lstStyle/>
          <a:p>
            <a:pPr algn="just">
              <a:lnSpc>
                <a:spcPts val="3779"/>
              </a:lnSpc>
            </a:pPr>
            <a:r>
              <a:rPr lang="en-US" sz="2699" spc="25">
                <a:solidFill>
                  <a:srgbClr val="FFFFFF"/>
                </a:solidFill>
                <a:latin typeface="Raleway"/>
                <a:ea typeface="Raleway"/>
                <a:cs typeface="Raleway"/>
                <a:sym typeface="Raleway"/>
              </a:rPr>
              <a:t>●  A memory network is a type of artificial neural network that uses dynamic memory to store and recall data.</a:t>
            </a:r>
          </a:p>
          <a:p>
            <a:pPr algn="just">
              <a:lnSpc>
                <a:spcPts val="3779"/>
              </a:lnSpc>
            </a:pPr>
            <a:r>
              <a:rPr lang="en-US" sz="2699" spc="25">
                <a:solidFill>
                  <a:srgbClr val="FFFFFF"/>
                </a:solidFill>
                <a:latin typeface="Raleway"/>
                <a:ea typeface="Raleway"/>
                <a:cs typeface="Raleway"/>
                <a:sym typeface="Raleway"/>
              </a:rPr>
              <a:t>●  It is based on the idea of making a computer system that can learn and store information like a human brain.</a:t>
            </a:r>
          </a:p>
          <a:p>
            <a:pPr algn="just">
              <a:lnSpc>
                <a:spcPts val="3779"/>
              </a:lnSpc>
            </a:pPr>
            <a:r>
              <a:rPr lang="en-US" sz="2699" spc="25">
                <a:solidFill>
                  <a:srgbClr val="FFFFFF"/>
                </a:solidFill>
                <a:latin typeface="Raleway"/>
                <a:ea typeface="Raleway"/>
                <a:cs typeface="Raleway"/>
                <a:sym typeface="Raleway"/>
              </a:rPr>
              <a:t>● Memory networks are trained using a type of supervised learning called the long short-term memory (LSTM) architecture.</a:t>
            </a:r>
          </a:p>
          <a:p>
            <a:pPr algn="just">
              <a:lnSpc>
                <a:spcPts val="3779"/>
              </a:lnSpc>
            </a:pPr>
            <a:endParaRPr lang="en-US" sz="2699" spc="25">
              <a:solidFill>
                <a:srgbClr val="FFFFFF"/>
              </a:solidFill>
              <a:latin typeface="Raleway"/>
              <a:ea typeface="Raleway"/>
              <a:cs typeface="Raleway"/>
              <a:sym typeface="Raleway"/>
            </a:endParaRPr>
          </a:p>
        </p:txBody>
      </p:sp>
      <p:sp>
        <p:nvSpPr>
          <p:cNvPr id="6" name="TextBox 6"/>
          <p:cNvSpPr txBox="1"/>
          <p:nvPr/>
        </p:nvSpPr>
        <p:spPr>
          <a:xfrm>
            <a:off x="1028700" y="3774204"/>
            <a:ext cx="4460195" cy="369697"/>
          </a:xfrm>
          <a:prstGeom prst="rect">
            <a:avLst/>
          </a:prstGeom>
        </p:spPr>
        <p:txBody>
          <a:bodyPr lIns="0" tIns="0" rIns="0" bIns="0" rtlCol="0" anchor="t">
            <a:spAutoFit/>
          </a:bodyPr>
          <a:lstStyle/>
          <a:p>
            <a:pPr algn="l">
              <a:lnSpc>
                <a:spcPts val="3104"/>
              </a:lnSpc>
            </a:pPr>
            <a:r>
              <a:rPr lang="en-US" sz="3200" b="1" spc="32">
                <a:solidFill>
                  <a:srgbClr val="FFFFFF"/>
                </a:solidFill>
                <a:latin typeface="Raleway Bold"/>
                <a:ea typeface="Raleway Bold"/>
                <a:cs typeface="Raleway Bold"/>
                <a:sym typeface="Raleway Bold"/>
              </a:rPr>
              <a:t>MEMORY NETWORKS:</a:t>
            </a:r>
          </a:p>
        </p:txBody>
      </p:sp>
      <p:sp>
        <p:nvSpPr>
          <p:cNvPr id="7" name="Freeform 7"/>
          <p:cNvSpPr/>
          <p:nvPr/>
        </p:nvSpPr>
        <p:spPr>
          <a:xfrm>
            <a:off x="10651896" y="2572025"/>
            <a:ext cx="4815694" cy="4005933"/>
          </a:xfrm>
          <a:custGeom>
            <a:avLst/>
            <a:gdLst/>
            <a:ahLst/>
            <a:cxnLst/>
            <a:rect l="l" t="t" r="r" b="b"/>
            <a:pathLst>
              <a:path w="4815694" h="4005933">
                <a:moveTo>
                  <a:pt x="0" y="0"/>
                </a:moveTo>
                <a:lnTo>
                  <a:pt x="4815694" y="0"/>
                </a:lnTo>
                <a:lnTo>
                  <a:pt x="4815694" y="4005933"/>
                </a:lnTo>
                <a:lnTo>
                  <a:pt x="0" y="4005933"/>
                </a:lnTo>
                <a:lnTo>
                  <a:pt x="0" y="0"/>
                </a:lnTo>
                <a:close/>
              </a:path>
            </a:pathLst>
          </a:custGeom>
          <a:blipFill>
            <a:blip r:embed="rId5"/>
            <a:stretch>
              <a:fillRect t="-1491" b="-1525"/>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554" r="-39" b="-14554"/>
            </a:stretch>
          </a:blipFill>
        </p:spPr>
        <p:txBody>
          <a:bodyPr/>
          <a:lstStyle/>
          <a:p>
            <a:endParaRPr lang="en-IN"/>
          </a:p>
        </p:txBody>
      </p:sp>
      <p:sp>
        <p:nvSpPr>
          <p:cNvPr id="3" name="Freeform 3"/>
          <p:cNvSpPr/>
          <p:nvPr/>
        </p:nvSpPr>
        <p:spPr>
          <a:xfrm>
            <a:off x="1449529" y="1526332"/>
            <a:ext cx="14703448" cy="6912086"/>
          </a:xfrm>
          <a:custGeom>
            <a:avLst/>
            <a:gdLst/>
            <a:ahLst/>
            <a:cxnLst/>
            <a:rect l="l" t="t" r="r" b="b"/>
            <a:pathLst>
              <a:path w="14703448" h="6912086">
                <a:moveTo>
                  <a:pt x="0" y="0"/>
                </a:moveTo>
                <a:lnTo>
                  <a:pt x="14703448" y="0"/>
                </a:lnTo>
                <a:lnTo>
                  <a:pt x="14703448" y="6912086"/>
                </a:lnTo>
                <a:lnTo>
                  <a:pt x="0" y="6912086"/>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1112"/>
        </a:solidFill>
        <a:effectLst/>
      </p:bgPr>
    </p:bg>
    <p:spTree>
      <p:nvGrpSpPr>
        <p:cNvPr id="1" name=""/>
        <p:cNvGrpSpPr/>
        <p:nvPr/>
      </p:nvGrpSpPr>
      <p:grpSpPr>
        <a:xfrm>
          <a:off x="0" y="0"/>
          <a:ext cx="0" cy="0"/>
          <a:chOff x="0" y="0"/>
          <a:chExt cx="0" cy="0"/>
        </a:xfrm>
      </p:grpSpPr>
      <p:sp>
        <p:nvSpPr>
          <p:cNvPr id="2" name="Freeform 2"/>
          <p:cNvSpPr/>
          <p:nvPr/>
        </p:nvSpPr>
        <p:spPr>
          <a:xfrm>
            <a:off x="10284857" y="0"/>
            <a:ext cx="8003143" cy="10287000"/>
          </a:xfrm>
          <a:custGeom>
            <a:avLst/>
            <a:gdLst/>
            <a:ahLst/>
            <a:cxnLst/>
            <a:rect l="l" t="t" r="r" b="b"/>
            <a:pathLst>
              <a:path w="8003143" h="10287000">
                <a:moveTo>
                  <a:pt x="0" y="0"/>
                </a:moveTo>
                <a:lnTo>
                  <a:pt x="8003143" y="0"/>
                </a:lnTo>
                <a:lnTo>
                  <a:pt x="8003143" y="10287000"/>
                </a:lnTo>
                <a:lnTo>
                  <a:pt x="0" y="10287000"/>
                </a:lnTo>
                <a:lnTo>
                  <a:pt x="0" y="0"/>
                </a:lnTo>
                <a:close/>
              </a:path>
            </a:pathLst>
          </a:custGeom>
          <a:blipFill>
            <a:blip r:embed="rId2"/>
            <a:stretch>
              <a:fillRect t="-8332" b="-8365"/>
            </a:stretch>
          </a:blipFill>
        </p:spPr>
        <p:txBody>
          <a:bodyPr/>
          <a:lstStyle/>
          <a:p>
            <a:endParaRPr lang="en-IN"/>
          </a:p>
        </p:txBody>
      </p:sp>
      <p:sp>
        <p:nvSpPr>
          <p:cNvPr id="3" name="Freeform 3"/>
          <p:cNvSpPr/>
          <p:nvPr/>
        </p:nvSpPr>
        <p:spPr>
          <a:xfrm>
            <a:off x="11118274" y="1028700"/>
            <a:ext cx="6141026" cy="6348805"/>
          </a:xfrm>
          <a:custGeom>
            <a:avLst/>
            <a:gdLst/>
            <a:ahLst/>
            <a:cxnLst/>
            <a:rect l="l" t="t" r="r" b="b"/>
            <a:pathLst>
              <a:path w="6141026" h="6348805">
                <a:moveTo>
                  <a:pt x="0" y="0"/>
                </a:moveTo>
                <a:lnTo>
                  <a:pt x="6141026" y="0"/>
                </a:lnTo>
                <a:lnTo>
                  <a:pt x="6141026" y="6348805"/>
                </a:lnTo>
                <a:lnTo>
                  <a:pt x="0" y="6348805"/>
                </a:lnTo>
                <a:lnTo>
                  <a:pt x="0" y="0"/>
                </a:lnTo>
                <a:close/>
              </a:path>
            </a:pathLst>
          </a:custGeom>
          <a:blipFill>
            <a:blip r:embed="rId3">
              <a:extLst>
                <a:ext uri="{96DAC541-7B7A-43D3-8B79-37D633B846F1}">
                  <asvg:svgBlip xmlns:asvg="http://schemas.microsoft.com/office/drawing/2016/SVG/main" r:embed="rId4"/>
                </a:ext>
              </a:extLst>
            </a:blip>
            <a:stretch>
              <a:fillRect b="-176"/>
            </a:stretch>
          </a:blipFill>
        </p:spPr>
        <p:txBody>
          <a:bodyPr/>
          <a:lstStyle/>
          <a:p>
            <a:endParaRPr lang="en-IN"/>
          </a:p>
        </p:txBody>
      </p:sp>
      <p:sp>
        <p:nvSpPr>
          <p:cNvPr id="4" name="Freeform 4"/>
          <p:cNvSpPr/>
          <p:nvPr/>
        </p:nvSpPr>
        <p:spPr>
          <a:xfrm>
            <a:off x="5626428" y="5900334"/>
            <a:ext cx="606788" cy="668637"/>
          </a:xfrm>
          <a:custGeom>
            <a:avLst/>
            <a:gdLst/>
            <a:ahLst/>
            <a:cxnLst/>
            <a:rect l="l" t="t" r="r" b="b"/>
            <a:pathLst>
              <a:path w="606788" h="668637">
                <a:moveTo>
                  <a:pt x="0" y="0"/>
                </a:moveTo>
                <a:lnTo>
                  <a:pt x="606788" y="0"/>
                </a:lnTo>
                <a:lnTo>
                  <a:pt x="606788" y="668637"/>
                </a:lnTo>
                <a:lnTo>
                  <a:pt x="0" y="668637"/>
                </a:lnTo>
                <a:lnTo>
                  <a:pt x="0" y="0"/>
                </a:lnTo>
                <a:close/>
              </a:path>
            </a:pathLst>
          </a:custGeom>
          <a:blipFill>
            <a:blip r:embed="rId5">
              <a:extLst>
                <a:ext uri="{96DAC541-7B7A-43D3-8B79-37D633B846F1}">
                  <asvg:svgBlip xmlns:asvg="http://schemas.microsoft.com/office/drawing/2016/SVG/main" r:embed="rId6"/>
                </a:ext>
              </a:extLst>
            </a:blip>
            <a:stretch>
              <a:fillRect r="-2432"/>
            </a:stretch>
          </a:blipFill>
        </p:spPr>
        <p:txBody>
          <a:bodyPr/>
          <a:lstStyle/>
          <a:p>
            <a:endParaRPr lang="en-IN"/>
          </a:p>
        </p:txBody>
      </p:sp>
      <p:sp>
        <p:nvSpPr>
          <p:cNvPr id="5" name="Freeform 5"/>
          <p:cNvSpPr/>
          <p:nvPr/>
        </p:nvSpPr>
        <p:spPr>
          <a:xfrm>
            <a:off x="1356369" y="5900334"/>
            <a:ext cx="668637" cy="668637"/>
          </a:xfrm>
          <a:custGeom>
            <a:avLst/>
            <a:gdLst/>
            <a:ahLst/>
            <a:cxnLst/>
            <a:rect l="l" t="t" r="r" b="b"/>
            <a:pathLst>
              <a:path w="668637" h="668637">
                <a:moveTo>
                  <a:pt x="0" y="0"/>
                </a:moveTo>
                <a:lnTo>
                  <a:pt x="668637" y="0"/>
                </a:lnTo>
                <a:lnTo>
                  <a:pt x="668637" y="668637"/>
                </a:lnTo>
                <a:lnTo>
                  <a:pt x="0" y="668637"/>
                </a:lnTo>
                <a:lnTo>
                  <a:pt x="0" y="0"/>
                </a:lnTo>
                <a:close/>
              </a:path>
            </a:pathLst>
          </a:custGeom>
          <a:blipFill>
            <a:blip r:embed="rId7">
              <a:extLst>
                <a:ext uri="{96DAC541-7B7A-43D3-8B79-37D633B846F1}">
                  <asvg:svgBlip xmlns:asvg="http://schemas.microsoft.com/office/drawing/2016/SVG/main" r:embed="rId8"/>
                </a:ext>
              </a:extLst>
            </a:blip>
            <a:stretch>
              <a:fillRect r="-4225"/>
            </a:stretch>
          </a:blipFill>
        </p:spPr>
        <p:txBody>
          <a:bodyPr/>
          <a:lstStyle/>
          <a:p>
            <a:endParaRPr lang="en-IN"/>
          </a:p>
        </p:txBody>
      </p:sp>
      <p:sp>
        <p:nvSpPr>
          <p:cNvPr id="6" name="Freeform 6"/>
          <p:cNvSpPr/>
          <p:nvPr/>
        </p:nvSpPr>
        <p:spPr>
          <a:xfrm>
            <a:off x="1625802" y="8465880"/>
            <a:ext cx="798409" cy="792420"/>
          </a:xfrm>
          <a:custGeom>
            <a:avLst/>
            <a:gdLst/>
            <a:ahLst/>
            <a:cxnLst/>
            <a:rect l="l" t="t" r="r" b="b"/>
            <a:pathLst>
              <a:path w="798409" h="792420">
                <a:moveTo>
                  <a:pt x="0" y="0"/>
                </a:moveTo>
                <a:lnTo>
                  <a:pt x="798409" y="0"/>
                </a:lnTo>
                <a:lnTo>
                  <a:pt x="798409" y="792420"/>
                </a:lnTo>
                <a:lnTo>
                  <a:pt x="0" y="792420"/>
                </a:lnTo>
                <a:lnTo>
                  <a:pt x="0" y="0"/>
                </a:lnTo>
                <a:close/>
              </a:path>
            </a:pathLst>
          </a:custGeom>
          <a:blipFill>
            <a:blip r:embed="rId9">
              <a:extLst>
                <a:ext uri="{96DAC541-7B7A-43D3-8B79-37D633B846F1}">
                  <asvg:svgBlip xmlns:asvg="http://schemas.microsoft.com/office/drawing/2016/SVG/main" r:embed="rId10"/>
                </a:ext>
              </a:extLst>
            </a:blip>
            <a:stretch>
              <a:fillRect b="-755"/>
            </a:stretch>
          </a:blipFill>
        </p:spPr>
        <p:txBody>
          <a:bodyPr/>
          <a:lstStyle/>
          <a:p>
            <a:endParaRPr lang="en-IN"/>
          </a:p>
        </p:txBody>
      </p:sp>
      <p:grpSp>
        <p:nvGrpSpPr>
          <p:cNvPr id="7" name="Group 7"/>
          <p:cNvGrpSpPr/>
          <p:nvPr/>
        </p:nvGrpSpPr>
        <p:grpSpPr>
          <a:xfrm>
            <a:off x="9404038" y="8094066"/>
            <a:ext cx="2763845" cy="47625"/>
            <a:chOff x="0" y="0"/>
            <a:chExt cx="3685127" cy="63500"/>
          </a:xfrm>
        </p:grpSpPr>
        <p:sp>
          <p:nvSpPr>
            <p:cNvPr id="8" name="Freeform 8"/>
            <p:cNvSpPr/>
            <p:nvPr/>
          </p:nvSpPr>
          <p:spPr>
            <a:xfrm>
              <a:off x="0" y="0"/>
              <a:ext cx="3685159" cy="63500"/>
            </a:xfrm>
            <a:custGeom>
              <a:avLst/>
              <a:gdLst/>
              <a:ahLst/>
              <a:cxnLst/>
              <a:rect l="l" t="t" r="r" b="b"/>
              <a:pathLst>
                <a:path w="3685159" h="63500">
                  <a:moveTo>
                    <a:pt x="31750" y="0"/>
                  </a:moveTo>
                  <a:lnTo>
                    <a:pt x="3653409" y="0"/>
                  </a:lnTo>
                  <a:cubicBezTo>
                    <a:pt x="3670935" y="0"/>
                    <a:pt x="3685159" y="14224"/>
                    <a:pt x="3685159" y="31750"/>
                  </a:cubicBezTo>
                  <a:cubicBezTo>
                    <a:pt x="3685159" y="49276"/>
                    <a:pt x="3670935" y="63500"/>
                    <a:pt x="3653409" y="63500"/>
                  </a:cubicBezTo>
                  <a:lnTo>
                    <a:pt x="31750" y="63500"/>
                  </a:lnTo>
                  <a:cubicBezTo>
                    <a:pt x="14224" y="63500"/>
                    <a:pt x="0" y="49276"/>
                    <a:pt x="0" y="31750"/>
                  </a:cubicBezTo>
                  <a:cubicBezTo>
                    <a:pt x="0" y="14224"/>
                    <a:pt x="14224" y="0"/>
                    <a:pt x="31750" y="0"/>
                  </a:cubicBezTo>
                  <a:close/>
                </a:path>
              </a:pathLst>
            </a:custGeom>
            <a:solidFill>
              <a:srgbClr val="FFFFFF"/>
            </a:solidFill>
          </p:spPr>
          <p:txBody>
            <a:bodyPr/>
            <a:lstStyle/>
            <a:p>
              <a:endParaRPr lang="en-IN"/>
            </a:p>
          </p:txBody>
        </p:sp>
      </p:grpSp>
      <p:sp>
        <p:nvSpPr>
          <p:cNvPr id="9" name="Freeform 9"/>
          <p:cNvSpPr/>
          <p:nvPr/>
        </p:nvSpPr>
        <p:spPr>
          <a:xfrm>
            <a:off x="9665374" y="1211020"/>
            <a:ext cx="9242108" cy="6534459"/>
          </a:xfrm>
          <a:custGeom>
            <a:avLst/>
            <a:gdLst/>
            <a:ahLst/>
            <a:cxnLst/>
            <a:rect l="l" t="t" r="r" b="b"/>
            <a:pathLst>
              <a:path w="9242108" h="6534459">
                <a:moveTo>
                  <a:pt x="0" y="0"/>
                </a:moveTo>
                <a:lnTo>
                  <a:pt x="9242108" y="0"/>
                </a:lnTo>
                <a:lnTo>
                  <a:pt x="9242108" y="6534459"/>
                </a:lnTo>
                <a:lnTo>
                  <a:pt x="0" y="6534459"/>
                </a:lnTo>
                <a:lnTo>
                  <a:pt x="0" y="0"/>
                </a:lnTo>
                <a:close/>
              </a:path>
            </a:pathLst>
          </a:custGeom>
          <a:blipFill>
            <a:blip r:embed="rId11"/>
            <a:stretch>
              <a:fillRect b="-61"/>
            </a:stretch>
          </a:blipFill>
        </p:spPr>
        <p:txBody>
          <a:bodyPr/>
          <a:lstStyle/>
          <a:p>
            <a:endParaRPr lang="en-IN"/>
          </a:p>
        </p:txBody>
      </p:sp>
      <p:sp>
        <p:nvSpPr>
          <p:cNvPr id="10" name="Freeform 10"/>
          <p:cNvSpPr/>
          <p:nvPr/>
        </p:nvSpPr>
        <p:spPr>
          <a:xfrm>
            <a:off x="2640178" y="7377505"/>
            <a:ext cx="4246866" cy="2221853"/>
          </a:xfrm>
          <a:custGeom>
            <a:avLst/>
            <a:gdLst/>
            <a:ahLst/>
            <a:cxnLst/>
            <a:rect l="l" t="t" r="r" b="b"/>
            <a:pathLst>
              <a:path w="4246866" h="2221853">
                <a:moveTo>
                  <a:pt x="0" y="0"/>
                </a:moveTo>
                <a:lnTo>
                  <a:pt x="4246866" y="0"/>
                </a:lnTo>
                <a:lnTo>
                  <a:pt x="4246866" y="2221853"/>
                </a:lnTo>
                <a:lnTo>
                  <a:pt x="0" y="2221853"/>
                </a:lnTo>
                <a:lnTo>
                  <a:pt x="0" y="0"/>
                </a:lnTo>
                <a:close/>
              </a:path>
            </a:pathLst>
          </a:custGeom>
          <a:blipFill>
            <a:blip r:embed="rId12"/>
            <a:stretch>
              <a:fillRect t="-279" b="-280"/>
            </a:stretch>
          </a:blipFill>
        </p:spPr>
        <p:txBody>
          <a:bodyPr/>
          <a:lstStyle/>
          <a:p>
            <a:endParaRPr lang="en-IN"/>
          </a:p>
        </p:txBody>
      </p:sp>
      <p:sp>
        <p:nvSpPr>
          <p:cNvPr id="11" name="TextBox 11"/>
          <p:cNvSpPr txBox="1"/>
          <p:nvPr/>
        </p:nvSpPr>
        <p:spPr>
          <a:xfrm>
            <a:off x="408910" y="564493"/>
            <a:ext cx="11478289" cy="2154436"/>
          </a:xfrm>
          <a:prstGeom prst="rect">
            <a:avLst/>
          </a:prstGeom>
        </p:spPr>
        <p:txBody>
          <a:bodyPr wrap="square" lIns="0" tIns="0" rIns="0" bIns="0" rtlCol="0" anchor="t">
            <a:spAutoFit/>
          </a:bodyPr>
          <a:lstStyle/>
          <a:p>
            <a:pPr algn="l">
              <a:lnSpc>
                <a:spcPts val="8402"/>
              </a:lnSpc>
            </a:pPr>
            <a:r>
              <a:rPr lang="en-US" sz="7000" b="1" dirty="0">
                <a:solidFill>
                  <a:srgbClr val="FFFFFF"/>
                </a:solidFill>
                <a:latin typeface="Raleway Bold"/>
                <a:ea typeface="Raleway Bold"/>
                <a:cs typeface="Raleway Bold"/>
                <a:sym typeface="Raleway Bold"/>
              </a:rPr>
              <a:t>END-TO-END MEMORY NETWORKS</a:t>
            </a:r>
          </a:p>
        </p:txBody>
      </p:sp>
      <p:sp>
        <p:nvSpPr>
          <p:cNvPr id="12" name="TextBox 12"/>
          <p:cNvSpPr txBox="1"/>
          <p:nvPr/>
        </p:nvSpPr>
        <p:spPr>
          <a:xfrm>
            <a:off x="408911" y="2731975"/>
            <a:ext cx="9450272" cy="5284470"/>
          </a:xfrm>
          <a:prstGeom prst="rect">
            <a:avLst/>
          </a:prstGeom>
        </p:spPr>
        <p:txBody>
          <a:bodyPr lIns="0" tIns="0" rIns="0" bIns="0" rtlCol="0" anchor="t">
            <a:spAutoFit/>
          </a:bodyPr>
          <a:lstStyle/>
          <a:p>
            <a:pPr algn="just">
              <a:lnSpc>
                <a:spcPts val="3779"/>
              </a:lnSpc>
            </a:pPr>
            <a:r>
              <a:rPr lang="en-US" sz="2699" spc="25">
                <a:solidFill>
                  <a:srgbClr val="FFFFFF"/>
                </a:solidFill>
                <a:latin typeface="Raleway"/>
                <a:ea typeface="Raleway"/>
                <a:cs typeface="Raleway"/>
                <a:sym typeface="Raleway"/>
              </a:rPr>
              <a:t>●  An end-to-end memory network is a neural network architecture that can be used to learn and remember information over extended periods of time.</a:t>
            </a:r>
          </a:p>
          <a:p>
            <a:pPr algn="just">
              <a:lnSpc>
                <a:spcPts val="3779"/>
              </a:lnSpc>
            </a:pPr>
            <a:r>
              <a:rPr lang="en-US" sz="2699" spc="25">
                <a:solidFill>
                  <a:srgbClr val="FFFFFF"/>
                </a:solidFill>
                <a:latin typeface="Raleway"/>
                <a:ea typeface="Raleway"/>
                <a:cs typeface="Raleway"/>
                <a:sym typeface="Raleway"/>
              </a:rPr>
              <a:t>●  The network consists of a memory component, which stores information in a vector space, and a neural network that learns to read and write to the memory</a:t>
            </a:r>
          </a:p>
          <a:p>
            <a:pPr algn="just">
              <a:lnSpc>
                <a:spcPts val="3779"/>
              </a:lnSpc>
            </a:pPr>
            <a:r>
              <a:rPr lang="en-US" sz="2699" spc="25">
                <a:solidFill>
                  <a:srgbClr val="FFFFFF"/>
                </a:solidFill>
                <a:latin typeface="Raleway"/>
                <a:ea typeface="Raleway"/>
                <a:cs typeface="Raleway"/>
                <a:sym typeface="Raleway"/>
              </a:rPr>
              <a:t>● The network can be trained to perform a variety of tasks, such as read comprehension, question answering, and language translation.</a:t>
            </a:r>
          </a:p>
          <a:p>
            <a:pPr algn="just">
              <a:lnSpc>
                <a:spcPts val="3779"/>
              </a:lnSpc>
            </a:pPr>
            <a:endParaRPr lang="en-US" sz="2699" spc="25">
              <a:solidFill>
                <a:srgbClr val="FFFFFF"/>
              </a:solidFill>
              <a:latin typeface="Raleway"/>
              <a:ea typeface="Raleway"/>
              <a:cs typeface="Raleway"/>
              <a:sym typeface="Raleway"/>
            </a:endParaRPr>
          </a:p>
          <a:p>
            <a:pPr algn="just">
              <a:lnSpc>
                <a:spcPts val="3779"/>
              </a:lnSpc>
            </a:pPr>
            <a:endParaRPr lang="en-US" sz="2699" spc="25">
              <a:solidFill>
                <a:srgbClr val="FFFFFF"/>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6" r="-29" b="-9276"/>
            </a:stretch>
          </a:blipFill>
        </p:spPr>
        <p:txBody>
          <a:bodyPr/>
          <a:lstStyle/>
          <a:p>
            <a:endParaRPr lang="en-IN"/>
          </a:p>
        </p:txBody>
      </p:sp>
      <p:sp>
        <p:nvSpPr>
          <p:cNvPr id="3" name="Freeform 3"/>
          <p:cNvSpPr/>
          <p:nvPr/>
        </p:nvSpPr>
        <p:spPr>
          <a:xfrm>
            <a:off x="12639645" y="7067831"/>
            <a:ext cx="692562" cy="668637"/>
          </a:xfrm>
          <a:custGeom>
            <a:avLst/>
            <a:gdLst/>
            <a:ahLst/>
            <a:cxnLst/>
            <a:rect l="l" t="t" r="r" b="b"/>
            <a:pathLst>
              <a:path w="692562" h="668637">
                <a:moveTo>
                  <a:pt x="0" y="0"/>
                </a:moveTo>
                <a:lnTo>
                  <a:pt x="692562" y="0"/>
                </a:lnTo>
                <a:lnTo>
                  <a:pt x="692562" y="668637"/>
                </a:lnTo>
                <a:lnTo>
                  <a:pt x="0" y="668637"/>
                </a:lnTo>
                <a:lnTo>
                  <a:pt x="0" y="0"/>
                </a:lnTo>
                <a:close/>
              </a:path>
            </a:pathLst>
          </a:custGeom>
          <a:blipFill>
            <a:blip r:embed="rId3">
              <a:extLst>
                <a:ext uri="{96DAC541-7B7A-43D3-8B79-37D633B846F1}">
                  <asvg:svgBlip xmlns:asvg="http://schemas.microsoft.com/office/drawing/2016/SVG/main" r:embed="rId4"/>
                </a:ext>
              </a:extLst>
            </a:blip>
            <a:stretch>
              <a:fillRect r="-3344"/>
            </a:stretch>
          </a:blipFill>
        </p:spPr>
        <p:txBody>
          <a:bodyPr/>
          <a:lstStyle/>
          <a:p>
            <a:endParaRPr lang="en-IN"/>
          </a:p>
        </p:txBody>
      </p:sp>
      <p:sp>
        <p:nvSpPr>
          <p:cNvPr id="4" name="Freeform 4"/>
          <p:cNvSpPr/>
          <p:nvPr/>
        </p:nvSpPr>
        <p:spPr>
          <a:xfrm>
            <a:off x="1315536" y="1651352"/>
            <a:ext cx="15656928" cy="7281901"/>
          </a:xfrm>
          <a:custGeom>
            <a:avLst/>
            <a:gdLst/>
            <a:ahLst/>
            <a:cxnLst/>
            <a:rect l="l" t="t" r="r" b="b"/>
            <a:pathLst>
              <a:path w="15656928" h="7281901">
                <a:moveTo>
                  <a:pt x="0" y="0"/>
                </a:moveTo>
                <a:lnTo>
                  <a:pt x="15656928" y="0"/>
                </a:lnTo>
                <a:lnTo>
                  <a:pt x="15656928" y="7281901"/>
                </a:lnTo>
                <a:lnTo>
                  <a:pt x="0" y="7281901"/>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6" r="-29" b="-9276"/>
            </a:stretch>
          </a:blipFill>
        </p:spPr>
        <p:txBody>
          <a:bodyPr/>
          <a:lstStyle/>
          <a:p>
            <a:endParaRPr lang="en-IN"/>
          </a:p>
        </p:txBody>
      </p:sp>
      <p:sp>
        <p:nvSpPr>
          <p:cNvPr id="3" name="Freeform 3"/>
          <p:cNvSpPr/>
          <p:nvPr/>
        </p:nvSpPr>
        <p:spPr>
          <a:xfrm>
            <a:off x="12639645" y="7067831"/>
            <a:ext cx="692562" cy="668637"/>
          </a:xfrm>
          <a:custGeom>
            <a:avLst/>
            <a:gdLst/>
            <a:ahLst/>
            <a:cxnLst/>
            <a:rect l="l" t="t" r="r" b="b"/>
            <a:pathLst>
              <a:path w="692562" h="668637">
                <a:moveTo>
                  <a:pt x="0" y="0"/>
                </a:moveTo>
                <a:lnTo>
                  <a:pt x="692562" y="0"/>
                </a:lnTo>
                <a:lnTo>
                  <a:pt x="692562" y="668637"/>
                </a:lnTo>
                <a:lnTo>
                  <a:pt x="0" y="668637"/>
                </a:lnTo>
                <a:lnTo>
                  <a:pt x="0" y="0"/>
                </a:lnTo>
                <a:close/>
              </a:path>
            </a:pathLst>
          </a:custGeom>
          <a:blipFill>
            <a:blip r:embed="rId3">
              <a:extLst>
                <a:ext uri="{96DAC541-7B7A-43D3-8B79-37D633B846F1}">
                  <asvg:svgBlip xmlns:asvg="http://schemas.microsoft.com/office/drawing/2016/SVG/main" r:embed="rId4"/>
                </a:ext>
              </a:extLst>
            </a:blip>
            <a:stretch>
              <a:fillRect r="-3344"/>
            </a:stretch>
          </a:blipFill>
        </p:spPr>
        <p:txBody>
          <a:bodyPr/>
          <a:lstStyle/>
          <a:p>
            <a:endParaRPr lang="en-IN"/>
          </a:p>
        </p:txBody>
      </p:sp>
      <p:sp>
        <p:nvSpPr>
          <p:cNvPr id="4" name="Freeform 4"/>
          <p:cNvSpPr/>
          <p:nvPr/>
        </p:nvSpPr>
        <p:spPr>
          <a:xfrm>
            <a:off x="1028700" y="1638323"/>
            <a:ext cx="15919437" cy="8385869"/>
          </a:xfrm>
          <a:custGeom>
            <a:avLst/>
            <a:gdLst/>
            <a:ahLst/>
            <a:cxnLst/>
            <a:rect l="l" t="t" r="r" b="b"/>
            <a:pathLst>
              <a:path w="15919437" h="8385869">
                <a:moveTo>
                  <a:pt x="0" y="0"/>
                </a:moveTo>
                <a:lnTo>
                  <a:pt x="15919437" y="0"/>
                </a:lnTo>
                <a:lnTo>
                  <a:pt x="15919437" y="8385869"/>
                </a:lnTo>
                <a:lnTo>
                  <a:pt x="0" y="8385869"/>
                </a:lnTo>
                <a:lnTo>
                  <a:pt x="0" y="0"/>
                </a:lnTo>
                <a:close/>
              </a:path>
            </a:pathLst>
          </a:custGeom>
          <a:blipFill>
            <a:blip r:embed="rId5"/>
            <a:stretch>
              <a:fillRect t="-1324" b="-5482"/>
            </a:stretch>
          </a:blipFill>
        </p:spPr>
        <p:txBody>
          <a:bodyPr/>
          <a:lstStyle/>
          <a:p>
            <a:endParaRPr lang="en-IN"/>
          </a:p>
        </p:txBody>
      </p:sp>
      <p:sp>
        <p:nvSpPr>
          <p:cNvPr id="5" name="TextBox 5"/>
          <p:cNvSpPr txBox="1"/>
          <p:nvPr/>
        </p:nvSpPr>
        <p:spPr>
          <a:xfrm>
            <a:off x="2050080" y="628627"/>
            <a:ext cx="13643923" cy="1009696"/>
          </a:xfrm>
          <a:prstGeom prst="rect">
            <a:avLst/>
          </a:prstGeom>
        </p:spPr>
        <p:txBody>
          <a:bodyPr lIns="0" tIns="0" rIns="0" bIns="0" rtlCol="0" anchor="t">
            <a:spAutoFit/>
          </a:bodyPr>
          <a:lstStyle/>
          <a:p>
            <a:pPr algn="l">
              <a:lnSpc>
                <a:spcPts val="8402"/>
              </a:lnSpc>
            </a:pPr>
            <a:r>
              <a:rPr lang="en-US" sz="8002" b="1">
                <a:solidFill>
                  <a:srgbClr val="FFFFFF"/>
                </a:solidFill>
                <a:latin typeface="Raleway Bold"/>
                <a:ea typeface="Raleway Bold"/>
                <a:cs typeface="Raleway Bold"/>
                <a:sym typeface="Raleway Bold"/>
              </a:rPr>
              <a:t>PROPOSED 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7" r="-21" b="-68517"/>
            </a:stretch>
          </a:blipFill>
        </p:spPr>
        <p:txBody>
          <a:bodyPr/>
          <a:lstStyle/>
          <a:p>
            <a:endParaRPr lang="en-IN"/>
          </a:p>
        </p:txBody>
      </p:sp>
      <p:sp>
        <p:nvSpPr>
          <p:cNvPr id="3" name="Freeform 3"/>
          <p:cNvSpPr/>
          <p:nvPr/>
        </p:nvSpPr>
        <p:spPr>
          <a:xfrm>
            <a:off x="10795077" y="2412187"/>
            <a:ext cx="7492923" cy="7492923"/>
          </a:xfrm>
          <a:custGeom>
            <a:avLst/>
            <a:gdLst/>
            <a:ahLst/>
            <a:cxnLst/>
            <a:rect l="l" t="t" r="r" b="b"/>
            <a:pathLst>
              <a:path w="7492923" h="7492923">
                <a:moveTo>
                  <a:pt x="0" y="0"/>
                </a:moveTo>
                <a:lnTo>
                  <a:pt x="7492923" y="0"/>
                </a:lnTo>
                <a:lnTo>
                  <a:pt x="7492923" y="7492923"/>
                </a:lnTo>
                <a:lnTo>
                  <a:pt x="0" y="749292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200150"/>
            <a:ext cx="15949393" cy="830629"/>
          </a:xfrm>
          <a:prstGeom prst="rect">
            <a:avLst/>
          </a:prstGeom>
        </p:spPr>
        <p:txBody>
          <a:bodyPr lIns="0" tIns="0" rIns="0" bIns="0" rtlCol="0" anchor="t">
            <a:spAutoFit/>
          </a:bodyPr>
          <a:lstStyle/>
          <a:p>
            <a:pPr algn="l">
              <a:lnSpc>
                <a:spcPts val="6932"/>
              </a:lnSpc>
            </a:pPr>
            <a:r>
              <a:rPr lang="en-US" sz="6602" b="1">
                <a:solidFill>
                  <a:srgbClr val="FFFFFF"/>
                </a:solidFill>
                <a:latin typeface="Raleway Bold"/>
                <a:ea typeface="Raleway Bold"/>
                <a:cs typeface="Raleway Bold"/>
                <a:sym typeface="Raleway Bold"/>
              </a:rPr>
              <a:t>CONVOLUTIONAL NEURAL NETWORKS</a:t>
            </a:r>
          </a:p>
        </p:txBody>
      </p:sp>
      <p:sp>
        <p:nvSpPr>
          <p:cNvPr id="5" name="TextBox 5"/>
          <p:cNvSpPr txBox="1"/>
          <p:nvPr/>
        </p:nvSpPr>
        <p:spPr>
          <a:xfrm>
            <a:off x="1028700" y="2744889"/>
            <a:ext cx="8905059" cy="6713220"/>
          </a:xfrm>
          <a:prstGeom prst="rect">
            <a:avLst/>
          </a:prstGeom>
        </p:spPr>
        <p:txBody>
          <a:bodyPr lIns="0" tIns="0" rIns="0" bIns="0" rtlCol="0" anchor="t">
            <a:spAutoFit/>
          </a:bodyPr>
          <a:lstStyle/>
          <a:p>
            <a:pPr algn="just">
              <a:lnSpc>
                <a:spcPts val="3779"/>
              </a:lnSpc>
            </a:pPr>
            <a:r>
              <a:rPr lang="en-US" sz="2699" spc="25">
                <a:solidFill>
                  <a:srgbClr val="FFFFFF"/>
                </a:solidFill>
                <a:latin typeface="Raleway"/>
                <a:ea typeface="Raleway"/>
                <a:cs typeface="Raleway"/>
                <a:sym typeface="Raleway"/>
              </a:rPr>
              <a:t>Convolutional neural networks perform better than other neural networks because they can input speech, audio, or visual data. CNN is used to solve computer vision issues including image recognition and classification. The way a computer perceives an image is as an array of Pixel values. Computers see images as values between 0 and 255, where 0 to 255 represents the current pixel intensity. In the CNN, there are 4 levels ,which are:</a:t>
            </a:r>
          </a:p>
          <a:p>
            <a:pPr algn="just">
              <a:lnSpc>
                <a:spcPts val="3779"/>
              </a:lnSpc>
            </a:pPr>
            <a:endParaRPr lang="en-US" sz="2699" spc="25">
              <a:solidFill>
                <a:srgbClr val="FFFFFF"/>
              </a:solidFill>
              <a:latin typeface="Raleway"/>
              <a:ea typeface="Raleway"/>
              <a:cs typeface="Raleway"/>
              <a:sym typeface="Raleway"/>
            </a:endParaRPr>
          </a:p>
          <a:p>
            <a:pPr algn="just">
              <a:lnSpc>
                <a:spcPts val="3779"/>
              </a:lnSpc>
            </a:pPr>
            <a:r>
              <a:rPr lang="en-US" sz="2699" spc="25">
                <a:solidFill>
                  <a:srgbClr val="FFFFFF"/>
                </a:solidFill>
                <a:latin typeface="Raleway"/>
                <a:ea typeface="Raleway"/>
                <a:cs typeface="Raleway"/>
                <a:sym typeface="Raleway"/>
              </a:rPr>
              <a:t>●     Convolutional layer</a:t>
            </a:r>
          </a:p>
          <a:p>
            <a:pPr algn="just">
              <a:lnSpc>
                <a:spcPts val="3779"/>
              </a:lnSpc>
            </a:pPr>
            <a:r>
              <a:rPr lang="en-US" sz="2699" spc="25">
                <a:solidFill>
                  <a:srgbClr val="FFFFFF"/>
                </a:solidFill>
                <a:latin typeface="Raleway"/>
                <a:ea typeface="Raleway"/>
                <a:cs typeface="Raleway"/>
                <a:sym typeface="Raleway"/>
              </a:rPr>
              <a:t>●     Relu Layer</a:t>
            </a:r>
          </a:p>
          <a:p>
            <a:pPr algn="just">
              <a:lnSpc>
                <a:spcPts val="3779"/>
              </a:lnSpc>
            </a:pPr>
            <a:r>
              <a:rPr lang="en-US" sz="2699" spc="25">
                <a:solidFill>
                  <a:srgbClr val="FFFFFF"/>
                </a:solidFill>
                <a:latin typeface="Raleway"/>
                <a:ea typeface="Raleway"/>
                <a:cs typeface="Raleway"/>
                <a:sym typeface="Raleway"/>
              </a:rPr>
              <a:t>●     Pooling layer</a:t>
            </a:r>
          </a:p>
          <a:p>
            <a:pPr algn="just">
              <a:lnSpc>
                <a:spcPts val="3779"/>
              </a:lnSpc>
            </a:pPr>
            <a:r>
              <a:rPr lang="en-US" sz="2699" spc="25">
                <a:solidFill>
                  <a:srgbClr val="FFFFFF"/>
                </a:solidFill>
                <a:latin typeface="Raleway"/>
                <a:ea typeface="Raleway"/>
                <a:cs typeface="Raleway"/>
                <a:sym typeface="Raleway"/>
              </a:rPr>
              <a:t>●     Fully-Connected layer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759</Words>
  <Application>Microsoft Office PowerPoint</Application>
  <PresentationFormat>Custom</PresentationFormat>
  <Paragraphs>63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Raleway Bold</vt:lpstr>
      <vt:lpstr>Calibri</vt:lpstr>
      <vt:lpstr>Raleway</vt:lpstr>
      <vt:lpstr>TT Commons Pro Expanded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Multimodal_chatbot.pptx</dc:title>
  <cp:lastModifiedBy>AP22110010096 | Sai Sri Harshitha Voleti</cp:lastModifiedBy>
  <cp:revision>4</cp:revision>
  <dcterms:created xsi:type="dcterms:W3CDTF">2006-08-16T00:00:00Z</dcterms:created>
  <dcterms:modified xsi:type="dcterms:W3CDTF">2024-11-02T07:21:56Z</dcterms:modified>
  <dc:identifier>DAGVThKYlxs</dc:identifier>
</cp:coreProperties>
</file>